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58" r:id="rId14"/>
    <p:sldId id="259" r:id="rId15"/>
    <p:sldId id="260" r:id="rId16"/>
    <p:sldId id="262" r:id="rId17"/>
    <p:sldId id="263" r:id="rId18"/>
    <p:sldId id="264" r:id="rId19"/>
    <p:sldId id="26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21275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mr-IN" b="1" smtClean="0"/>
              <a:t/>
            </a:r>
            <a:br>
              <a:rPr lang="mr-IN" b="1" smtClean="0"/>
            </a:br>
            <a:r>
              <a:rPr lang="mr-IN" b="1" smtClean="0"/>
              <a:t/>
            </a:r>
            <a:br>
              <a:rPr lang="mr-IN" b="1" smtClean="0"/>
            </a:br>
            <a:r>
              <a:rPr lang="mr-IN" b="1" smtClean="0"/>
              <a:t>प्रा. बोंबे एस. डी.</a:t>
            </a:r>
            <a:br>
              <a:rPr lang="mr-IN" b="1" smtClean="0"/>
            </a:br>
            <a:r>
              <a:rPr lang="en-US" b="1" smtClean="0"/>
              <a:t>मराठी विभाग </a:t>
            </a:r>
            <a:r>
              <a:rPr lang="mr-IN" b="1" smtClean="0"/>
              <a:t/>
            </a:r>
            <a:br>
              <a:rPr lang="mr-IN" b="1" smtClean="0"/>
            </a:br>
            <a:r>
              <a:rPr lang="mr-IN" b="1" smtClean="0"/>
              <a:t>गांधी कॉलेज,</a:t>
            </a:r>
            <a:r>
              <a:rPr lang="en-US" b="1" smtClean="0"/>
              <a:t/>
            </a:r>
            <a:br>
              <a:rPr lang="en-US" b="1" smtClean="0"/>
            </a:br>
            <a:r>
              <a:rPr lang="mr-IN" b="1" smtClean="0"/>
              <a:t>कडा</a:t>
            </a:r>
            <a:endParaRPr lang="en-IN" b="1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0"/>
            <a:ext cx="7848600" cy="662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8153400" cy="6324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9537"/>
            <a:ext cx="8077200" cy="651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2800" smtClean="0">
                <a:solidFill>
                  <a:srgbClr val="7030A0"/>
                </a:solidFill>
              </a:rPr>
              <a:t>साहित्य </a:t>
            </a:r>
            <a:r>
              <a:rPr lang="mr-IN" sz="2800" smtClean="0">
                <a:solidFill>
                  <a:srgbClr val="7030A0"/>
                </a:solidFill>
              </a:rPr>
              <a:t>या शब्दाचा</a:t>
            </a:r>
            <a:r>
              <a:rPr lang="en-US" sz="2800" smtClean="0">
                <a:solidFill>
                  <a:srgbClr val="7030A0"/>
                </a:solidFill>
              </a:rPr>
              <a:t> अर्थ </a:t>
            </a:r>
            <a:r>
              <a:rPr lang="en-US" smtClean="0">
                <a:solidFill>
                  <a:srgbClr val="7030A0"/>
                </a:solidFill>
              </a:rPr>
              <a:t/>
            </a:r>
            <a:br>
              <a:rPr lang="en-US" smtClean="0">
                <a:solidFill>
                  <a:srgbClr val="7030A0"/>
                </a:solidFill>
              </a:rPr>
            </a:br>
            <a:endParaRPr lang="en-US" smtClean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4075"/>
            <a:ext cx="9144000" cy="5348288"/>
          </a:xfrm>
        </p:spPr>
        <p:txBody>
          <a:bodyPr>
            <a:normAutofit fontScale="25000" lnSpcReduction="20000"/>
          </a:bodyPr>
          <a:lstStyle/>
          <a:p>
            <a:pPr algn="just" eaLnBrk="1" hangingPunct="1">
              <a:lnSpc>
                <a:spcPct val="170000"/>
              </a:lnSpc>
              <a:defRPr/>
            </a:pPr>
            <a:r>
              <a:rPr lang="en-US" sz="7200" dirty="0" err="1" smtClean="0"/>
              <a:t>वास्तविक</a:t>
            </a:r>
            <a:r>
              <a:rPr lang="en-US" sz="7200" dirty="0" smtClean="0"/>
              <a:t> </a:t>
            </a:r>
            <a:r>
              <a:rPr lang="en-US" sz="7200" dirty="0" err="1" smtClean="0"/>
              <a:t>साहित्याचा</a:t>
            </a:r>
            <a:r>
              <a:rPr lang="en-US" sz="7200" dirty="0" smtClean="0"/>
              <a:t> </a:t>
            </a:r>
            <a:r>
              <a:rPr lang="en-US" sz="7200" dirty="0" err="1" smtClean="0"/>
              <a:t>अर्थ</a:t>
            </a:r>
            <a:r>
              <a:rPr lang="en-US" sz="7200" dirty="0" smtClean="0"/>
              <a:t> </a:t>
            </a:r>
            <a:r>
              <a:rPr lang="en-US" sz="7200" dirty="0" err="1" smtClean="0"/>
              <a:t>सामग्री</a:t>
            </a:r>
            <a:r>
              <a:rPr lang="en-US" sz="7200" dirty="0" smtClean="0"/>
              <a:t> </a:t>
            </a:r>
            <a:r>
              <a:rPr lang="en-US" sz="7200" dirty="0" err="1" smtClean="0"/>
              <a:t>असा</a:t>
            </a:r>
            <a:r>
              <a:rPr lang="en-US" sz="7200" dirty="0" smtClean="0"/>
              <a:t> </a:t>
            </a:r>
            <a:r>
              <a:rPr lang="en-US" sz="7200" dirty="0" err="1" smtClean="0"/>
              <a:t>आहे</a:t>
            </a:r>
            <a:r>
              <a:rPr lang="en-US" sz="7200" dirty="0" smtClean="0"/>
              <a:t> . </a:t>
            </a:r>
            <a:r>
              <a:rPr lang="en-US" sz="7200" dirty="0" err="1" smtClean="0"/>
              <a:t>लेखनाच्या</a:t>
            </a:r>
            <a:r>
              <a:rPr lang="en-US" sz="7200" dirty="0" smtClean="0"/>
              <a:t> </a:t>
            </a:r>
            <a:r>
              <a:rPr lang="en-US" sz="7200" dirty="0" err="1" smtClean="0"/>
              <a:t>संदर्भातही</a:t>
            </a:r>
            <a:r>
              <a:rPr lang="en-US" sz="7200" dirty="0" smtClean="0"/>
              <a:t> </a:t>
            </a:r>
            <a:r>
              <a:rPr lang="en-US" sz="7200" dirty="0" err="1" smtClean="0"/>
              <a:t>साहित्य</a:t>
            </a:r>
            <a:r>
              <a:rPr lang="en-US" sz="7200" dirty="0" smtClean="0"/>
              <a:t> </a:t>
            </a:r>
            <a:r>
              <a:rPr lang="en-US" sz="7200" dirty="0" err="1" smtClean="0"/>
              <a:t>ही</a:t>
            </a:r>
            <a:r>
              <a:rPr lang="en-US" sz="7200" dirty="0" smtClean="0"/>
              <a:t> </a:t>
            </a:r>
            <a:r>
              <a:rPr lang="en-US" sz="7200" dirty="0" err="1" smtClean="0"/>
              <a:t>संज्ञा</a:t>
            </a:r>
            <a:r>
              <a:rPr lang="en-US" sz="7200" dirty="0" smtClean="0"/>
              <a:t> </a:t>
            </a:r>
            <a:r>
              <a:rPr lang="en-US" sz="7200" dirty="0" err="1" smtClean="0"/>
              <a:t>सर्व</a:t>
            </a:r>
            <a:r>
              <a:rPr lang="en-US" sz="7200" dirty="0" smtClean="0"/>
              <a:t> </a:t>
            </a:r>
            <a:r>
              <a:rPr lang="en-US" sz="7200" dirty="0" err="1" smtClean="0"/>
              <a:t>समावेशक</a:t>
            </a:r>
            <a:r>
              <a:rPr lang="en-US" sz="7200" dirty="0" smtClean="0"/>
              <a:t> </a:t>
            </a:r>
            <a:r>
              <a:rPr lang="en-US" sz="7200" dirty="0" err="1" smtClean="0"/>
              <a:t>आहे</a:t>
            </a:r>
            <a:r>
              <a:rPr lang="en-US" sz="7200" dirty="0" smtClean="0"/>
              <a:t> . </a:t>
            </a:r>
            <a:r>
              <a:rPr lang="en-US" sz="7200" dirty="0" err="1" smtClean="0"/>
              <a:t>वाङ्मय</a:t>
            </a:r>
            <a:r>
              <a:rPr lang="en-US" sz="7200" dirty="0" smtClean="0"/>
              <a:t> </a:t>
            </a:r>
            <a:r>
              <a:rPr lang="en-US" sz="7200" dirty="0" err="1" smtClean="0"/>
              <a:t>ही</a:t>
            </a:r>
            <a:r>
              <a:rPr lang="en-US" sz="7200" dirty="0" smtClean="0"/>
              <a:t> </a:t>
            </a:r>
            <a:r>
              <a:rPr lang="en-US" sz="7200" dirty="0" err="1" smtClean="0"/>
              <a:t>आणखी</a:t>
            </a:r>
            <a:r>
              <a:rPr lang="en-US" sz="7200" dirty="0" smtClean="0"/>
              <a:t> </a:t>
            </a:r>
            <a:r>
              <a:rPr lang="en-US" sz="7200" dirty="0" err="1" smtClean="0"/>
              <a:t>एक</a:t>
            </a:r>
            <a:r>
              <a:rPr lang="en-US" sz="7200" dirty="0" smtClean="0"/>
              <a:t> </a:t>
            </a:r>
            <a:r>
              <a:rPr lang="en-US" sz="7200" dirty="0" err="1" smtClean="0"/>
              <a:t>संज्ञा</a:t>
            </a:r>
            <a:r>
              <a:rPr lang="en-US" sz="7200" dirty="0" smtClean="0"/>
              <a:t> </a:t>
            </a:r>
            <a:r>
              <a:rPr lang="en-US" sz="7200" dirty="0" err="1" smtClean="0"/>
              <a:t>साहित्याला</a:t>
            </a:r>
            <a:r>
              <a:rPr lang="en-US" sz="7200" dirty="0" smtClean="0"/>
              <a:t> </a:t>
            </a:r>
            <a:r>
              <a:rPr lang="en-US" sz="7200" dirty="0" err="1" smtClean="0"/>
              <a:t>पर्यायी</a:t>
            </a:r>
            <a:r>
              <a:rPr lang="en-US" sz="7200" dirty="0" smtClean="0"/>
              <a:t> </a:t>
            </a:r>
            <a:r>
              <a:rPr lang="en-US" sz="7200" dirty="0" err="1" smtClean="0"/>
              <a:t>म्हणून</a:t>
            </a:r>
            <a:r>
              <a:rPr lang="en-US" sz="7200" dirty="0" smtClean="0"/>
              <a:t> </a:t>
            </a:r>
            <a:r>
              <a:rPr lang="en-US" sz="7200" dirty="0" err="1" smtClean="0"/>
              <a:t>वापरली</a:t>
            </a:r>
            <a:r>
              <a:rPr lang="en-US" sz="7200" dirty="0" smtClean="0"/>
              <a:t> </a:t>
            </a:r>
            <a:r>
              <a:rPr lang="en-US" sz="7200" dirty="0" err="1" smtClean="0"/>
              <a:t>जाते</a:t>
            </a:r>
            <a:r>
              <a:rPr lang="en-US" sz="7200" dirty="0" smtClean="0"/>
              <a:t> , </a:t>
            </a:r>
            <a:r>
              <a:rPr lang="en-US" sz="7200" dirty="0" err="1" smtClean="0"/>
              <a:t>तीही</a:t>
            </a:r>
            <a:r>
              <a:rPr lang="en-US" sz="7200" dirty="0" smtClean="0"/>
              <a:t> </a:t>
            </a:r>
            <a:r>
              <a:rPr lang="en-US" sz="7200" dirty="0" err="1" smtClean="0"/>
              <a:t>व्यापक</a:t>
            </a:r>
            <a:r>
              <a:rPr lang="en-US" sz="7200" dirty="0" smtClean="0"/>
              <a:t> </a:t>
            </a:r>
            <a:r>
              <a:rPr lang="en-US" sz="7200" dirty="0" err="1" smtClean="0"/>
              <a:t>आहे</a:t>
            </a:r>
            <a:r>
              <a:rPr lang="en-US" sz="7200" dirty="0" smtClean="0"/>
              <a:t> . </a:t>
            </a:r>
            <a:r>
              <a:rPr lang="en-US" sz="7200" dirty="0" err="1" smtClean="0"/>
              <a:t>जे</a:t>
            </a:r>
            <a:r>
              <a:rPr lang="en-US" sz="7200" dirty="0" smtClean="0"/>
              <a:t> </a:t>
            </a:r>
            <a:r>
              <a:rPr lang="en-US" sz="7200" dirty="0" err="1" smtClean="0"/>
              <a:t>जे</a:t>
            </a:r>
            <a:r>
              <a:rPr lang="en-US" sz="7200" dirty="0" smtClean="0"/>
              <a:t> </a:t>
            </a:r>
            <a:r>
              <a:rPr lang="en-US" sz="7200" dirty="0" err="1" smtClean="0"/>
              <a:t>वाणीमय</a:t>
            </a:r>
            <a:r>
              <a:rPr lang="en-US" sz="7200" dirty="0" smtClean="0"/>
              <a:t> </a:t>
            </a:r>
            <a:r>
              <a:rPr lang="en-US" sz="7200" dirty="0" err="1" smtClean="0"/>
              <a:t>ते</a:t>
            </a:r>
            <a:r>
              <a:rPr lang="en-US" sz="7200" dirty="0" smtClean="0"/>
              <a:t> </a:t>
            </a:r>
            <a:r>
              <a:rPr lang="en-US" sz="7200" dirty="0" err="1" smtClean="0"/>
              <a:t>वाङ्मय</a:t>
            </a:r>
            <a:r>
              <a:rPr lang="en-US" sz="7200" dirty="0" smtClean="0"/>
              <a:t> ' , </a:t>
            </a:r>
            <a:r>
              <a:rPr lang="en-US" sz="7200" dirty="0" err="1" smtClean="0"/>
              <a:t>तसेच</a:t>
            </a:r>
            <a:r>
              <a:rPr lang="en-US" sz="7200" dirty="0" smtClean="0"/>
              <a:t> </a:t>
            </a:r>
            <a:r>
              <a:rPr lang="en-US" sz="7200" dirty="0" err="1" smtClean="0"/>
              <a:t>जे</a:t>
            </a:r>
            <a:r>
              <a:rPr lang="en-US" sz="7200" dirty="0" smtClean="0"/>
              <a:t> </a:t>
            </a:r>
            <a:r>
              <a:rPr lang="en-US" sz="7200" dirty="0" err="1" smtClean="0"/>
              <a:t>जे</a:t>
            </a:r>
            <a:r>
              <a:rPr lang="en-US" sz="7200" dirty="0" smtClean="0"/>
              <a:t> </a:t>
            </a:r>
            <a:r>
              <a:rPr lang="en-US" sz="7200" dirty="0" err="1" smtClean="0"/>
              <a:t>लिखित</a:t>
            </a:r>
            <a:r>
              <a:rPr lang="en-US" sz="7200" dirty="0" smtClean="0"/>
              <a:t> </a:t>
            </a:r>
            <a:r>
              <a:rPr lang="en-US" sz="7200" dirty="0" err="1" smtClean="0"/>
              <a:t>ते</a:t>
            </a:r>
            <a:r>
              <a:rPr lang="en-US" sz="7200" dirty="0" smtClean="0"/>
              <a:t> </a:t>
            </a:r>
            <a:r>
              <a:rPr lang="en-US" sz="7200" dirty="0" err="1" smtClean="0"/>
              <a:t>साहित्य</a:t>
            </a:r>
            <a:r>
              <a:rPr lang="en-US" sz="7200" dirty="0" smtClean="0"/>
              <a:t> ' </a:t>
            </a:r>
            <a:r>
              <a:rPr lang="en-US" sz="7200" dirty="0" err="1" smtClean="0"/>
              <a:t>अशी</a:t>
            </a:r>
            <a:r>
              <a:rPr lang="en-US" sz="7200" dirty="0" smtClean="0"/>
              <a:t> </a:t>
            </a:r>
            <a:r>
              <a:rPr lang="en-US" sz="7200" dirty="0" err="1" smtClean="0"/>
              <a:t>संकल्पना</a:t>
            </a:r>
            <a:r>
              <a:rPr lang="en-US" sz="7200" dirty="0" smtClean="0"/>
              <a:t> </a:t>
            </a:r>
            <a:r>
              <a:rPr lang="en-US" sz="7200" dirty="0" err="1" smtClean="0"/>
              <a:t>आहे</a:t>
            </a:r>
            <a:r>
              <a:rPr lang="en-US" sz="7200" dirty="0" smtClean="0"/>
              <a:t> . </a:t>
            </a:r>
            <a:endParaRPr lang="mr-IN" sz="7200" dirty="0" smtClean="0"/>
          </a:p>
          <a:p>
            <a:pPr algn="just" eaLnBrk="1" hangingPunct="1">
              <a:lnSpc>
                <a:spcPct val="170000"/>
              </a:lnSpc>
              <a:defRPr/>
            </a:pPr>
            <a:r>
              <a:rPr lang="en-US" sz="7200" dirty="0" smtClean="0"/>
              <a:t>साहित्याचे </a:t>
            </a:r>
            <a:r>
              <a:rPr lang="en-US" sz="7200" dirty="0" err="1" smtClean="0"/>
              <a:t>स्वरूप</a:t>
            </a:r>
            <a:r>
              <a:rPr lang="en-US" sz="7200" dirty="0" smtClean="0"/>
              <a:t> : </a:t>
            </a:r>
            <a:r>
              <a:rPr lang="en-US" sz="7200" dirty="0" err="1" smtClean="0"/>
              <a:t>साहित्य</a:t>
            </a:r>
            <a:r>
              <a:rPr lang="en-US" sz="7200" dirty="0" smtClean="0"/>
              <a:t> </a:t>
            </a:r>
            <a:r>
              <a:rPr lang="en-US" sz="7200" dirty="0" err="1" smtClean="0"/>
              <a:t>हे</a:t>
            </a:r>
            <a:r>
              <a:rPr lang="en-US" sz="7200" dirty="0" smtClean="0"/>
              <a:t> </a:t>
            </a:r>
            <a:r>
              <a:rPr lang="en-US" sz="7200" dirty="0" err="1" smtClean="0"/>
              <a:t>एका</a:t>
            </a:r>
            <a:r>
              <a:rPr lang="en-US" sz="7200" dirty="0" smtClean="0"/>
              <a:t> </a:t>
            </a:r>
            <a:r>
              <a:rPr lang="en-US" sz="7200" dirty="0" err="1" smtClean="0"/>
              <a:t>स्वरूपाचे</a:t>
            </a:r>
            <a:r>
              <a:rPr lang="en-US" sz="7200" dirty="0" smtClean="0"/>
              <a:t> </a:t>
            </a:r>
            <a:r>
              <a:rPr lang="en-US" sz="7200" dirty="0" err="1" smtClean="0"/>
              <a:t>नसते</a:t>
            </a:r>
            <a:r>
              <a:rPr lang="en-US" sz="7200" dirty="0" smtClean="0"/>
              <a:t> . </a:t>
            </a:r>
            <a:r>
              <a:rPr lang="en-US" sz="7200" dirty="0" err="1" smtClean="0"/>
              <a:t>त्याच्यामध्ये</a:t>
            </a:r>
            <a:r>
              <a:rPr lang="en-US" sz="7200" dirty="0" smtClean="0"/>
              <a:t> </a:t>
            </a:r>
            <a:r>
              <a:rPr lang="en-US" sz="7200" dirty="0" err="1" smtClean="0"/>
              <a:t>एक</a:t>
            </a:r>
            <a:r>
              <a:rPr lang="en-US" sz="7200" dirty="0" smtClean="0"/>
              <a:t> </a:t>
            </a:r>
            <a:r>
              <a:rPr lang="en-US" sz="7200" dirty="0" err="1" smtClean="0"/>
              <a:t>सीमारेषा</a:t>
            </a:r>
            <a:r>
              <a:rPr lang="en-US" sz="7200" dirty="0" smtClean="0"/>
              <a:t> </a:t>
            </a:r>
            <a:r>
              <a:rPr lang="en-US" sz="7200" dirty="0" err="1" smtClean="0"/>
              <a:t>आखली</a:t>
            </a:r>
            <a:r>
              <a:rPr lang="en-US" sz="7200" dirty="0" smtClean="0"/>
              <a:t> </a:t>
            </a:r>
            <a:r>
              <a:rPr lang="en-US" sz="7200" dirty="0" err="1" smtClean="0"/>
              <a:t>गेली</a:t>
            </a:r>
            <a:r>
              <a:rPr lang="en-US" sz="7200" dirty="0" smtClean="0"/>
              <a:t> </a:t>
            </a:r>
            <a:r>
              <a:rPr lang="en-US" sz="7200" dirty="0" err="1" smtClean="0"/>
              <a:t>आहे</a:t>
            </a:r>
            <a:r>
              <a:rPr lang="en-US" sz="7200" dirty="0" smtClean="0"/>
              <a:t> . </a:t>
            </a:r>
            <a:r>
              <a:rPr lang="en-US" sz="7200" dirty="0" err="1" smtClean="0"/>
              <a:t>याचा</a:t>
            </a:r>
            <a:r>
              <a:rPr lang="en-US" sz="7200" dirty="0" smtClean="0"/>
              <a:t> </a:t>
            </a:r>
            <a:r>
              <a:rPr lang="en-US" sz="7200" dirty="0" err="1" smtClean="0"/>
              <a:t>पहिला</a:t>
            </a:r>
            <a:r>
              <a:rPr lang="en-US" sz="7200" dirty="0" smtClean="0"/>
              <a:t> </a:t>
            </a:r>
            <a:r>
              <a:rPr lang="en-US" sz="7200" dirty="0" err="1" smtClean="0"/>
              <a:t>वर्ग</a:t>
            </a:r>
            <a:r>
              <a:rPr lang="en-US" sz="7200" dirty="0" smtClean="0"/>
              <a:t> </a:t>
            </a:r>
            <a:r>
              <a:rPr lang="en-US" sz="7200" dirty="0" err="1" smtClean="0"/>
              <a:t>ललित</a:t>
            </a:r>
            <a:r>
              <a:rPr lang="en-US" sz="7200" dirty="0" smtClean="0"/>
              <a:t> </a:t>
            </a:r>
            <a:r>
              <a:rPr lang="en-US" sz="7200" dirty="0" err="1" smtClean="0"/>
              <a:t>साहित्याचा</a:t>
            </a:r>
            <a:r>
              <a:rPr lang="en-US" sz="7200" dirty="0" smtClean="0"/>
              <a:t> </a:t>
            </a:r>
            <a:r>
              <a:rPr lang="en-US" sz="7200" dirty="0" err="1" smtClean="0"/>
              <a:t>वर्ग</a:t>
            </a:r>
            <a:r>
              <a:rPr lang="en-US" sz="7200" dirty="0" smtClean="0"/>
              <a:t> </a:t>
            </a:r>
            <a:r>
              <a:rPr lang="en-US" sz="7200" dirty="0" err="1" smtClean="0"/>
              <a:t>आणि</a:t>
            </a:r>
            <a:r>
              <a:rPr lang="en-US" sz="7200" dirty="0" smtClean="0"/>
              <a:t> </a:t>
            </a:r>
            <a:r>
              <a:rPr lang="en-US" sz="7200" dirty="0" err="1" smtClean="0"/>
              <a:t>दुसरा</a:t>
            </a:r>
            <a:r>
              <a:rPr lang="en-US" sz="7200" dirty="0" smtClean="0"/>
              <a:t> </a:t>
            </a:r>
            <a:r>
              <a:rPr lang="en-US" sz="7200" dirty="0" err="1" smtClean="0"/>
              <a:t>ललितेतर</a:t>
            </a:r>
            <a:r>
              <a:rPr lang="en-US" sz="7200" dirty="0" smtClean="0"/>
              <a:t> </a:t>
            </a:r>
            <a:r>
              <a:rPr lang="en-US" sz="7200" dirty="0" err="1" smtClean="0"/>
              <a:t>साहित्याचा</a:t>
            </a:r>
            <a:r>
              <a:rPr lang="en-US" sz="7200" dirty="0" smtClean="0"/>
              <a:t> ( </a:t>
            </a:r>
            <a:r>
              <a:rPr lang="en-US" sz="7200" dirty="0" err="1" smtClean="0"/>
              <a:t>वैचारिक</a:t>
            </a:r>
            <a:r>
              <a:rPr lang="en-US" sz="7200" dirty="0" smtClean="0"/>
              <a:t> </a:t>
            </a:r>
            <a:r>
              <a:rPr lang="en-US" sz="7200" dirty="0" err="1" smtClean="0"/>
              <a:t>वर्ग</a:t>
            </a:r>
            <a:r>
              <a:rPr lang="en-US" sz="7200" dirty="0" smtClean="0"/>
              <a:t> ) </a:t>
            </a:r>
            <a:r>
              <a:rPr lang="en-US" sz="7200" dirty="0" err="1" smtClean="0"/>
              <a:t>आहे</a:t>
            </a:r>
            <a:r>
              <a:rPr lang="en-US" sz="7200" dirty="0" smtClean="0"/>
              <a:t> , </a:t>
            </a:r>
            <a:r>
              <a:rPr lang="en-US" sz="7200" dirty="0" err="1" smtClean="0"/>
              <a:t>यास</a:t>
            </a:r>
            <a:r>
              <a:rPr lang="en-US" sz="7200" dirty="0" smtClean="0"/>
              <a:t> </a:t>
            </a:r>
            <a:r>
              <a:rPr lang="en-US" sz="7200" dirty="0" err="1" smtClean="0"/>
              <a:t>शास्त्रीय</a:t>
            </a:r>
            <a:r>
              <a:rPr lang="en-US" sz="7200" dirty="0" smtClean="0"/>
              <a:t> </a:t>
            </a:r>
            <a:r>
              <a:rPr lang="en-US" sz="7200" dirty="0" err="1" smtClean="0"/>
              <a:t>साहित्य</a:t>
            </a:r>
            <a:r>
              <a:rPr lang="en-US" sz="7200" dirty="0" smtClean="0"/>
              <a:t> </a:t>
            </a:r>
            <a:r>
              <a:rPr lang="en-US" sz="7200" dirty="0" err="1" smtClean="0"/>
              <a:t>असेही</a:t>
            </a:r>
            <a:r>
              <a:rPr lang="en-US" sz="7200" dirty="0" smtClean="0"/>
              <a:t> </a:t>
            </a:r>
            <a:r>
              <a:rPr lang="en-US" sz="7200" dirty="0" err="1" smtClean="0"/>
              <a:t>म्हणतात</a:t>
            </a:r>
            <a:r>
              <a:rPr lang="en-US" sz="7200" dirty="0" smtClean="0"/>
              <a:t> . </a:t>
            </a:r>
            <a:r>
              <a:rPr lang="en-US" sz="7200" dirty="0" err="1" smtClean="0"/>
              <a:t>ललित</a:t>
            </a:r>
            <a:r>
              <a:rPr lang="en-US" sz="7200" dirty="0" smtClean="0"/>
              <a:t> </a:t>
            </a:r>
            <a:r>
              <a:rPr lang="en-US" sz="7200" dirty="0" err="1" smtClean="0"/>
              <a:t>साहित्य</a:t>
            </a:r>
            <a:r>
              <a:rPr lang="en-US" sz="7200" dirty="0" smtClean="0"/>
              <a:t> </a:t>
            </a:r>
            <a:r>
              <a:rPr lang="en-US" sz="7200" dirty="0" err="1" smtClean="0"/>
              <a:t>हे</a:t>
            </a:r>
            <a:r>
              <a:rPr lang="en-US" sz="7200" dirty="0" smtClean="0"/>
              <a:t> </a:t>
            </a:r>
            <a:r>
              <a:rPr lang="en-US" sz="7200" dirty="0" err="1" smtClean="0"/>
              <a:t>भावनांचे</a:t>
            </a:r>
            <a:r>
              <a:rPr lang="en-US" sz="7200" dirty="0" smtClean="0"/>
              <a:t> </a:t>
            </a:r>
            <a:r>
              <a:rPr lang="en-US" sz="7200" dirty="0" err="1" smtClean="0"/>
              <a:t>आवाहन</a:t>
            </a:r>
            <a:r>
              <a:rPr lang="en-US" sz="7200" dirty="0" smtClean="0"/>
              <a:t> </a:t>
            </a:r>
            <a:r>
              <a:rPr lang="en-US" sz="7200" dirty="0" err="1" smtClean="0"/>
              <a:t>करते</a:t>
            </a:r>
            <a:r>
              <a:rPr lang="en-US" sz="7200" dirty="0" smtClean="0"/>
              <a:t> . </a:t>
            </a:r>
            <a:r>
              <a:rPr lang="en-US" sz="7200" dirty="0" err="1" smtClean="0"/>
              <a:t>ललित</a:t>
            </a:r>
            <a:r>
              <a:rPr lang="en-US" sz="7200" dirty="0" smtClean="0"/>
              <a:t> </a:t>
            </a:r>
            <a:r>
              <a:rPr lang="en-US" sz="7200" dirty="0" err="1" smtClean="0"/>
              <a:t>साहित्यामध्ये</a:t>
            </a:r>
            <a:r>
              <a:rPr lang="en-US" sz="7200" dirty="0" smtClean="0"/>
              <a:t> </a:t>
            </a:r>
            <a:r>
              <a:rPr lang="en-US" sz="7200" dirty="0" err="1" smtClean="0"/>
              <a:t>भावनांचे</a:t>
            </a:r>
            <a:r>
              <a:rPr lang="en-US" sz="7200" dirty="0" smtClean="0"/>
              <a:t> </a:t>
            </a:r>
            <a:r>
              <a:rPr lang="en-US" sz="7200" dirty="0" err="1" smtClean="0"/>
              <a:t>आरोह</a:t>
            </a:r>
            <a:r>
              <a:rPr lang="en-US" sz="7200" dirty="0" smtClean="0"/>
              <a:t> - </a:t>
            </a:r>
            <a:r>
              <a:rPr lang="en-US" sz="7200" dirty="0" err="1" smtClean="0"/>
              <a:t>अवरोह</a:t>
            </a:r>
            <a:r>
              <a:rPr lang="en-US" sz="7200" dirty="0" smtClean="0"/>
              <a:t> </a:t>
            </a:r>
            <a:r>
              <a:rPr lang="en-US" sz="7200" dirty="0" err="1" smtClean="0"/>
              <a:t>टिपले</a:t>
            </a:r>
            <a:r>
              <a:rPr lang="en-US" sz="7200" dirty="0" smtClean="0"/>
              <a:t> </a:t>
            </a:r>
            <a:r>
              <a:rPr lang="en-US" sz="7200" dirty="0" err="1" smtClean="0"/>
              <a:t>जातात</a:t>
            </a:r>
            <a:r>
              <a:rPr lang="en-US" sz="7200" dirty="0" smtClean="0"/>
              <a:t> </a:t>
            </a:r>
            <a:r>
              <a:rPr lang="en-US" sz="7200" dirty="0" err="1" smtClean="0"/>
              <a:t>तर</a:t>
            </a:r>
            <a:r>
              <a:rPr lang="en-US" sz="7200" dirty="0" smtClean="0"/>
              <a:t> </a:t>
            </a:r>
            <a:r>
              <a:rPr lang="en-US" sz="7200" dirty="0" err="1" smtClean="0"/>
              <a:t>शास्त्रीय</a:t>
            </a:r>
            <a:r>
              <a:rPr lang="en-US" sz="7200" dirty="0" smtClean="0"/>
              <a:t> </a:t>
            </a:r>
            <a:r>
              <a:rPr lang="en-US" sz="7200" dirty="0" err="1" smtClean="0"/>
              <a:t>साहित्याचा</a:t>
            </a:r>
            <a:r>
              <a:rPr lang="en-US" sz="7200" dirty="0" smtClean="0"/>
              <a:t> </a:t>
            </a:r>
            <a:r>
              <a:rPr lang="en-US" sz="7200" dirty="0" err="1" smtClean="0"/>
              <a:t>सर्व</a:t>
            </a:r>
            <a:r>
              <a:rPr lang="en-US" sz="7200" dirty="0" smtClean="0"/>
              <a:t> </a:t>
            </a:r>
            <a:r>
              <a:rPr lang="en-US" sz="7200" dirty="0" err="1" smtClean="0"/>
              <a:t>भर</a:t>
            </a:r>
            <a:r>
              <a:rPr lang="en-US" sz="7200" dirty="0" smtClean="0"/>
              <a:t> </a:t>
            </a:r>
            <a:r>
              <a:rPr lang="en-US" sz="7200" dirty="0" err="1" smtClean="0"/>
              <a:t>ज्ञानात्मक</a:t>
            </a:r>
            <a:r>
              <a:rPr lang="en-US" sz="7200" dirty="0" smtClean="0"/>
              <a:t> </a:t>
            </a:r>
            <a:r>
              <a:rPr lang="en-US" sz="7200" dirty="0" err="1" smtClean="0"/>
              <a:t>अशा</a:t>
            </a:r>
            <a:r>
              <a:rPr lang="en-US" sz="7200" dirty="0" smtClean="0"/>
              <a:t> </a:t>
            </a:r>
            <a:r>
              <a:rPr lang="en-US" sz="7200" dirty="0" err="1" smtClean="0"/>
              <a:t>विचारांच्या</a:t>
            </a:r>
            <a:r>
              <a:rPr lang="en-US" sz="7200" dirty="0" smtClean="0"/>
              <a:t> </a:t>
            </a:r>
            <a:r>
              <a:rPr lang="en-US" sz="7200" dirty="0" err="1" smtClean="0"/>
              <a:t>सुसंगत</a:t>
            </a:r>
            <a:r>
              <a:rPr lang="en-US" sz="7200" dirty="0" smtClean="0"/>
              <a:t> </a:t>
            </a:r>
            <a:r>
              <a:rPr lang="en-US" sz="7200" dirty="0" err="1" smtClean="0"/>
              <a:t>मांडणीवर</a:t>
            </a:r>
            <a:r>
              <a:rPr lang="en-US" sz="7200" dirty="0" smtClean="0"/>
              <a:t> </a:t>
            </a:r>
            <a:r>
              <a:rPr lang="en-US" sz="7200" dirty="0" err="1" smtClean="0"/>
              <a:t>असते</a:t>
            </a:r>
            <a:r>
              <a:rPr lang="en-US" sz="7200" dirty="0" smtClean="0"/>
              <a:t> . </a:t>
            </a:r>
            <a:r>
              <a:rPr lang="en-US" sz="7200" dirty="0" err="1" smtClean="0"/>
              <a:t>यात</a:t>
            </a:r>
            <a:r>
              <a:rPr lang="en-US" sz="7200" dirty="0" smtClean="0"/>
              <a:t> </a:t>
            </a:r>
            <a:r>
              <a:rPr lang="en-US" sz="7200" dirty="0" err="1" smtClean="0"/>
              <a:t>स्फुट</a:t>
            </a:r>
            <a:r>
              <a:rPr lang="en-US" sz="7200" dirty="0" smtClean="0"/>
              <a:t> </a:t>
            </a:r>
            <a:r>
              <a:rPr lang="en-US" sz="7200" dirty="0" err="1" smtClean="0"/>
              <a:t>निबंधपर</a:t>
            </a:r>
            <a:r>
              <a:rPr lang="en-US" sz="7200" dirty="0" smtClean="0"/>
              <a:t> , </a:t>
            </a:r>
            <a:r>
              <a:rPr lang="en-US" sz="7200" dirty="0" err="1" smtClean="0"/>
              <a:t>दीर्घ</a:t>
            </a:r>
            <a:r>
              <a:rPr lang="en-US" sz="7200" dirty="0" smtClean="0"/>
              <a:t> </a:t>
            </a:r>
            <a:r>
              <a:rPr lang="en-US" sz="7200" dirty="0" err="1" smtClean="0"/>
              <a:t>ग्रंथपर</a:t>
            </a:r>
            <a:r>
              <a:rPr lang="en-US" sz="7200" dirty="0" smtClean="0"/>
              <a:t> </a:t>
            </a:r>
            <a:r>
              <a:rPr lang="en-US" sz="7200" dirty="0" err="1" smtClean="0"/>
              <a:t>असे</a:t>
            </a:r>
            <a:r>
              <a:rPr lang="en-US" sz="7200" dirty="0" smtClean="0"/>
              <a:t> </a:t>
            </a:r>
            <a:r>
              <a:rPr lang="en-US" sz="7200" dirty="0" err="1" smtClean="0"/>
              <a:t>दोन</a:t>
            </a:r>
            <a:r>
              <a:rPr lang="en-US" sz="7200" dirty="0" smtClean="0"/>
              <a:t> </a:t>
            </a:r>
            <a:r>
              <a:rPr lang="en-US" sz="7200" dirty="0" err="1" smtClean="0"/>
              <a:t>प्रकारचे</a:t>
            </a:r>
            <a:r>
              <a:rPr lang="en-US" sz="7200" dirty="0" smtClean="0"/>
              <a:t> </a:t>
            </a:r>
            <a:r>
              <a:rPr lang="en-US" sz="7200" dirty="0" err="1" smtClean="0"/>
              <a:t>लेखन</a:t>
            </a:r>
            <a:r>
              <a:rPr lang="en-US" sz="7200" dirty="0" smtClean="0"/>
              <a:t> </a:t>
            </a:r>
            <a:r>
              <a:rPr lang="en-US" sz="7200" dirty="0" err="1" smtClean="0"/>
              <a:t>सामावू</a:t>
            </a:r>
            <a:r>
              <a:rPr lang="en-US" sz="7200" dirty="0" smtClean="0"/>
              <a:t> </a:t>
            </a:r>
            <a:r>
              <a:rPr lang="en-US" sz="7200" dirty="0" err="1" smtClean="0"/>
              <a:t>शकते</a:t>
            </a:r>
            <a:r>
              <a:rPr lang="en-US" sz="7200" dirty="0" smtClean="0"/>
              <a:t> . </a:t>
            </a:r>
            <a:r>
              <a:rPr lang="en-US" sz="7200" dirty="0" err="1" smtClean="0"/>
              <a:t>पण</a:t>
            </a:r>
            <a:r>
              <a:rPr lang="en-US" sz="7200" dirty="0" smtClean="0"/>
              <a:t> </a:t>
            </a:r>
            <a:r>
              <a:rPr lang="en-US" sz="7200" dirty="0" err="1" smtClean="0"/>
              <a:t>ललित</a:t>
            </a:r>
            <a:r>
              <a:rPr lang="en-US" sz="7200" dirty="0" smtClean="0"/>
              <a:t> </a:t>
            </a:r>
            <a:r>
              <a:rPr lang="en-US" sz="7200" dirty="0" err="1" smtClean="0"/>
              <a:t>साहित्यात</a:t>
            </a:r>
            <a:r>
              <a:rPr lang="en-US" sz="7200" dirty="0" smtClean="0"/>
              <a:t> </a:t>
            </a:r>
            <a:r>
              <a:rPr lang="en-US" sz="7200" dirty="0" err="1" smtClean="0"/>
              <a:t>मात्र</a:t>
            </a:r>
            <a:r>
              <a:rPr lang="en-US" sz="7200" dirty="0" smtClean="0"/>
              <a:t> </a:t>
            </a:r>
            <a:r>
              <a:rPr lang="en-US" sz="7200" dirty="0" err="1" smtClean="0"/>
              <a:t>काव्य</a:t>
            </a:r>
            <a:r>
              <a:rPr lang="en-US" sz="7200" dirty="0" smtClean="0"/>
              <a:t> , </a:t>
            </a:r>
            <a:r>
              <a:rPr lang="en-US" sz="7200" dirty="0" err="1" smtClean="0"/>
              <a:t>कथा</a:t>
            </a:r>
            <a:r>
              <a:rPr lang="en-US" sz="7200" dirty="0" smtClean="0"/>
              <a:t> , </a:t>
            </a:r>
            <a:r>
              <a:rPr lang="en-US" sz="7200" dirty="0" err="1" smtClean="0"/>
              <a:t>कादंबरी</a:t>
            </a:r>
            <a:r>
              <a:rPr lang="en-US" sz="7200" dirty="0" smtClean="0"/>
              <a:t> , </a:t>
            </a:r>
            <a:r>
              <a:rPr lang="en-US" sz="7200" dirty="0" err="1" smtClean="0"/>
              <a:t>ललित</a:t>
            </a:r>
            <a:r>
              <a:rPr lang="en-US" sz="7200" dirty="0" smtClean="0"/>
              <a:t> </a:t>
            </a:r>
            <a:r>
              <a:rPr lang="en-US" sz="7200" dirty="0" err="1" smtClean="0"/>
              <a:t>गद्य</a:t>
            </a:r>
            <a:r>
              <a:rPr lang="en-US" sz="7200" dirty="0" smtClean="0"/>
              <a:t> , </a:t>
            </a:r>
            <a:r>
              <a:rPr lang="en-US" sz="7200" dirty="0" err="1" smtClean="0"/>
              <a:t>नाटक</a:t>
            </a:r>
            <a:r>
              <a:rPr lang="en-US" sz="7200" dirty="0" smtClean="0"/>
              <a:t> </a:t>
            </a:r>
            <a:r>
              <a:rPr lang="en-US" sz="7200" dirty="0" err="1" smtClean="0"/>
              <a:t>असे</a:t>
            </a:r>
            <a:r>
              <a:rPr lang="en-US" sz="7200" dirty="0" smtClean="0"/>
              <a:t> </a:t>
            </a:r>
            <a:r>
              <a:rPr lang="en-US" sz="7200" dirty="0" err="1" smtClean="0"/>
              <a:t>अनेक</a:t>
            </a:r>
            <a:r>
              <a:rPr lang="en-US" sz="7200" dirty="0" smtClean="0"/>
              <a:t> </a:t>
            </a:r>
            <a:r>
              <a:rPr lang="en-US" sz="7200" dirty="0" err="1" smtClean="0"/>
              <a:t>प्रकार</a:t>
            </a:r>
            <a:r>
              <a:rPr lang="en-US" sz="7200" dirty="0" smtClean="0"/>
              <a:t> </a:t>
            </a:r>
            <a:r>
              <a:rPr lang="en-US" sz="7200" dirty="0" err="1" smtClean="0"/>
              <a:t>आहेत</a:t>
            </a:r>
            <a:r>
              <a:rPr lang="en-US" sz="7200" dirty="0" smtClean="0"/>
              <a:t> . 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30163"/>
            <a:ext cx="8229600" cy="6221412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endParaRPr lang="mr-IN" sz="1400" smtClean="0"/>
          </a:p>
          <a:p>
            <a:pPr algn="just" eaLnBrk="1" hangingPunct="1">
              <a:lnSpc>
                <a:spcPct val="150000"/>
              </a:lnSpc>
            </a:pPr>
            <a:r>
              <a:rPr lang="en-US" sz="1400" smtClean="0"/>
              <a:t>बालकवींची फुलराणीसारखी कविता ललित आणि जगदीशचंद्र बोस यांचा वनस्पतीच्या सजीवत्त्वाबद्दलचा सिद्धांत ' वैचारिक ' अशी उदाहरणे देतात . श्री . प्रभाकर पाध्ये ललित कलाकृतीच्या रचनेला ' रूपबंध ' म्हणतात . त्यांच्या मते , ' आकृतिबंध ' हा शब्द इतर सर्व लेखनाबाबत वापरता येतो . सुप्रसिद्ध ग्रीक तत्त्वज्ञ प्लेटो याने “ कला म्हणजे निसर्गाची प्रतिकृती असते आणि त्यातही साहित्य म्हणजे प्रतिकृतीची प्रतिकृती'असे मत मांडले . साहित्य भाषेच्या साहाय्याने अस्तित्वात येते . त्यामुळे मुळात त्याला एक उच्चाररूप असते . मुद्रणामुळे त्याला एक दृकसंवेदनारूप लाभते . शब्द हे साहित्याचे मूलद्रव्य आहे . कवी किंवा लेखक आपल्या अनुभवांची पुनर्निर्मिती शब्दांच्या आधारेच साधताना दिसतो . त्याला अनन्यसाधारण स्थान प्राप्त झालेले आहे . हे नुसते स्थूल व्यावहारिक अर्थाचे वाहक नसतात तर त्याहून अधिक सूक्ष्म छटांनी युक्त असलेल्या आशयाचे वाहक असतात . ललित साहित्यात शब्दांना भावनात्मक अनुभूती साकार करणे किंवा निर्मिती साधने ही कार्ये करावी लागतात . वा . ल . कुलकणींच्या मते जीवन आणि साहित्याची सृष्टी यांच्यातील संबंध माता आणि तिच्या उदरात वाढणारा गर्भ यांच्यातील संबंधाप्रमाणे आहे . इसवी सनाच्या सहाव्या शतकापूर्वी म्हणजे भामहापूर्वी ' साहित्य ' हा शब्द आढळत नाही . काव्यचर्चा नाट्यचर्चेतून वेगळी झाल्यावर भामहाने “ शब्दार्थो सहितौ काव्यं गद्यं पद्यं च तद् द्विधा " अशी काव्याची व्याख्या केली . त्यातील ' शब्दार्थो सहितौ ' चेच संक्षिप्त रूप ' साहित्य ' असे मानले जाऊ लागले असावे . इसवी सन पूर्व चौथ्या - पाचव्या शतकात झालेल्या व्याकरणकार पाणिनीच्या सूत्रानुसार ' सहितस्त भाव : ' याप्रकारे ' साहित्य ' हा शब्द सिद्ध झाला आहे . सहित या शब्दाचा ' हितेन सहितम् ' असा विग्रह करावा आणि जे हितकारक आहे ते सहित समजावे . हितकर वचनांचा विवक्षित सूमह म्हणजे साहित्य समजावे असे स्पष्टीकरण अलीकडच्या काळात दिले गेले आहे .</a:t>
            </a:r>
            <a:endParaRPr lang="en-IN" sz="1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00" y="0"/>
            <a:ext cx="7720013" cy="5238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mr-IN" b="1" dirty="0" smtClean="0"/>
              <a:t/>
            </a:r>
            <a:br>
              <a:rPr lang="mr-IN" b="1" dirty="0" smtClean="0"/>
            </a:br>
            <a:r>
              <a:rPr lang="mr-IN" b="1" dirty="0" smtClean="0"/>
              <a:t/>
            </a:r>
            <a:br>
              <a:rPr lang="mr-IN" b="1" dirty="0" smtClean="0"/>
            </a:br>
            <a:r>
              <a:rPr lang="en-US" b="1" dirty="0" smtClean="0"/>
              <a:t> </a:t>
            </a:r>
            <a:r>
              <a:rPr lang="en-US" sz="2200" b="1" dirty="0" err="1" smtClean="0">
                <a:solidFill>
                  <a:srgbClr val="7030A0"/>
                </a:solidFill>
              </a:rPr>
              <a:t>साहित्याविषयी</a:t>
            </a:r>
            <a:r>
              <a:rPr lang="en-US" sz="2200" b="1" dirty="0" smtClean="0">
                <a:solidFill>
                  <a:srgbClr val="7030A0"/>
                </a:solidFill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</a:rPr>
              <a:t>संस्कृत</a:t>
            </a:r>
            <a:r>
              <a:rPr lang="en-US" sz="2200" b="1" dirty="0" smtClean="0">
                <a:solidFill>
                  <a:srgbClr val="7030A0"/>
                </a:solidFill>
              </a:rPr>
              <a:t> व </a:t>
            </a:r>
            <a:r>
              <a:rPr lang="en-US" sz="2200" b="1" dirty="0" err="1" smtClean="0">
                <a:solidFill>
                  <a:srgbClr val="7030A0"/>
                </a:solidFill>
              </a:rPr>
              <a:t>पाश्चात्त्यांचे</a:t>
            </a:r>
            <a:r>
              <a:rPr lang="en-US" sz="2200" b="1" dirty="0" smtClean="0">
                <a:solidFill>
                  <a:srgbClr val="7030A0"/>
                </a:solidFill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</a:rPr>
              <a:t>विचार</a:t>
            </a:r>
            <a:r>
              <a:rPr lang="en-US" sz="2200" b="1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8813"/>
            <a:ext cx="8447088" cy="6046787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170000"/>
              </a:lnSpc>
              <a:defRPr/>
            </a:pPr>
            <a:r>
              <a:rPr lang="en-US" sz="6400" b="1" dirty="0" err="1" smtClean="0"/>
              <a:t>प्रस्तावना</a:t>
            </a:r>
            <a:r>
              <a:rPr lang="en-US" sz="6400" b="1" dirty="0" smtClean="0"/>
              <a:t> :</a:t>
            </a:r>
            <a:br>
              <a:rPr lang="en-US" sz="6400" b="1" dirty="0" smtClean="0"/>
            </a:br>
            <a:r>
              <a:rPr lang="en-US" sz="6400" dirty="0" err="1" smtClean="0"/>
              <a:t>वास्तविक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साहित्याचा</a:t>
            </a:r>
            <a:r>
              <a:rPr lang="en-US" sz="6400" dirty="0" smtClean="0"/>
              <a:t> </a:t>
            </a:r>
            <a:r>
              <a:rPr lang="en-US" sz="6400" dirty="0" err="1" smtClean="0"/>
              <a:t>अर्थ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सामग्री</a:t>
            </a:r>
            <a:r>
              <a:rPr lang="en-US" sz="6400" dirty="0" smtClean="0"/>
              <a:t> </a:t>
            </a:r>
            <a:r>
              <a:rPr lang="en-US" sz="6400" dirty="0" err="1" smtClean="0"/>
              <a:t>असा</a:t>
            </a:r>
            <a:r>
              <a:rPr lang="en-US" sz="6400" dirty="0" smtClean="0"/>
              <a:t> </a:t>
            </a:r>
            <a:r>
              <a:rPr lang="en-US" sz="6400" dirty="0" err="1" smtClean="0"/>
              <a:t>आहे</a:t>
            </a:r>
            <a:r>
              <a:rPr lang="en-US" sz="6400" dirty="0" smtClean="0"/>
              <a:t> . </a:t>
            </a:r>
            <a:r>
              <a:rPr lang="en-US" sz="6400" dirty="0" err="1" smtClean="0"/>
              <a:t>लेखनाच्या</a:t>
            </a:r>
            <a:r>
              <a:rPr lang="en-US" sz="6400" dirty="0" smtClean="0"/>
              <a:t> </a:t>
            </a:r>
            <a:r>
              <a:rPr lang="en-US" sz="6400" dirty="0" err="1" smtClean="0"/>
              <a:t>संदर्भातही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साहित्य</a:t>
            </a:r>
            <a:r>
              <a:rPr lang="en-US" sz="6400" dirty="0" smtClean="0"/>
              <a:t> </a:t>
            </a:r>
            <a:r>
              <a:rPr lang="en-US" sz="6400" dirty="0" err="1" smtClean="0"/>
              <a:t>ही</a:t>
            </a:r>
            <a:r>
              <a:rPr lang="en-US" sz="6400" dirty="0" smtClean="0"/>
              <a:t> </a:t>
            </a:r>
            <a:r>
              <a:rPr lang="en-US" sz="6400" dirty="0" err="1" smtClean="0"/>
              <a:t>संज्ञा</a:t>
            </a:r>
            <a:r>
              <a:rPr lang="en-US" sz="6400" dirty="0" smtClean="0"/>
              <a:t> </a:t>
            </a:r>
            <a:r>
              <a:rPr lang="en-US" sz="6400" dirty="0" err="1" smtClean="0"/>
              <a:t>सर्व</a:t>
            </a:r>
            <a:r>
              <a:rPr lang="en-US" sz="6400" dirty="0" smtClean="0"/>
              <a:t> </a:t>
            </a:r>
            <a:r>
              <a:rPr lang="en-US" sz="6400" dirty="0" err="1" smtClean="0"/>
              <a:t>समावेशक</a:t>
            </a:r>
            <a:r>
              <a:rPr lang="en-US" sz="6400" dirty="0" smtClean="0"/>
              <a:t> </a:t>
            </a:r>
            <a:r>
              <a:rPr lang="en-US" sz="6400" dirty="0" err="1" smtClean="0"/>
              <a:t>आहे</a:t>
            </a:r>
            <a:r>
              <a:rPr lang="en-US" sz="6400" dirty="0" smtClean="0"/>
              <a:t> . </a:t>
            </a:r>
            <a:r>
              <a:rPr lang="en-US" sz="6400" dirty="0" err="1" smtClean="0"/>
              <a:t>वाङ्मय</a:t>
            </a:r>
            <a:r>
              <a:rPr lang="en-US" sz="6400" dirty="0" smtClean="0"/>
              <a:t> </a:t>
            </a:r>
            <a:r>
              <a:rPr lang="en-US" sz="6400" dirty="0" err="1" smtClean="0"/>
              <a:t>ही</a:t>
            </a:r>
            <a:r>
              <a:rPr lang="en-US" sz="6400" dirty="0" smtClean="0"/>
              <a:t> </a:t>
            </a:r>
            <a:r>
              <a:rPr lang="en-US" sz="6400" dirty="0" err="1" smtClean="0"/>
              <a:t>आणखी</a:t>
            </a:r>
            <a:r>
              <a:rPr lang="en-US" sz="6400" dirty="0" smtClean="0"/>
              <a:t> </a:t>
            </a:r>
            <a:r>
              <a:rPr lang="en-US" sz="6400" dirty="0" err="1" smtClean="0"/>
              <a:t>एक</a:t>
            </a:r>
            <a:r>
              <a:rPr lang="en-US" sz="6400" dirty="0" smtClean="0"/>
              <a:t> </a:t>
            </a:r>
            <a:r>
              <a:rPr lang="en-US" sz="6400" dirty="0" err="1" smtClean="0"/>
              <a:t>संज्ञा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साहित्याला</a:t>
            </a:r>
            <a:r>
              <a:rPr lang="en-US" sz="6400" dirty="0" smtClean="0"/>
              <a:t> </a:t>
            </a:r>
            <a:r>
              <a:rPr lang="en-US" sz="6400" dirty="0" err="1" smtClean="0"/>
              <a:t>पर्यायी</a:t>
            </a:r>
            <a:r>
              <a:rPr lang="en-US" sz="6400" dirty="0" smtClean="0"/>
              <a:t> </a:t>
            </a:r>
            <a:r>
              <a:rPr lang="en-US" sz="6400" dirty="0" err="1" smtClean="0"/>
              <a:t>म्हणून</a:t>
            </a:r>
            <a:r>
              <a:rPr lang="en-US" sz="6400" dirty="0" smtClean="0"/>
              <a:t> </a:t>
            </a:r>
            <a:r>
              <a:rPr lang="en-US" sz="6400" dirty="0" err="1" smtClean="0"/>
              <a:t>वापरली</a:t>
            </a:r>
            <a:r>
              <a:rPr lang="en-US" sz="6400" dirty="0" smtClean="0"/>
              <a:t> </a:t>
            </a:r>
            <a:r>
              <a:rPr lang="en-US" sz="6400" dirty="0" err="1" smtClean="0"/>
              <a:t>जाते</a:t>
            </a:r>
            <a:r>
              <a:rPr lang="en-US" sz="6400" dirty="0" smtClean="0"/>
              <a:t> , </a:t>
            </a:r>
            <a:r>
              <a:rPr lang="en-US" sz="6400" dirty="0" err="1" smtClean="0"/>
              <a:t>तीही</a:t>
            </a:r>
            <a:r>
              <a:rPr lang="en-US" sz="6400" dirty="0" smtClean="0"/>
              <a:t> </a:t>
            </a:r>
            <a:r>
              <a:rPr lang="en-US" sz="6400" dirty="0" err="1" smtClean="0"/>
              <a:t>व्यापक</a:t>
            </a:r>
            <a:r>
              <a:rPr lang="en-US" sz="6400" dirty="0" smtClean="0"/>
              <a:t> </a:t>
            </a:r>
            <a:r>
              <a:rPr lang="en-US" sz="6400" dirty="0" err="1" smtClean="0"/>
              <a:t>आहे</a:t>
            </a:r>
            <a:r>
              <a:rPr lang="en-US" sz="6400" dirty="0" smtClean="0"/>
              <a:t> . ' </a:t>
            </a:r>
            <a:r>
              <a:rPr lang="en-US" sz="6400" dirty="0" err="1" smtClean="0"/>
              <a:t>जे</a:t>
            </a:r>
            <a:r>
              <a:rPr lang="en-US" sz="6400" dirty="0" smtClean="0"/>
              <a:t> </a:t>
            </a:r>
            <a:r>
              <a:rPr lang="en-US" sz="6400" dirty="0" err="1" smtClean="0"/>
              <a:t>जे</a:t>
            </a:r>
            <a:r>
              <a:rPr lang="en-US" sz="6400" dirty="0" smtClean="0"/>
              <a:t> </a:t>
            </a:r>
            <a:r>
              <a:rPr lang="en-US" sz="6400" dirty="0" err="1" smtClean="0"/>
              <a:t>वाणीमय</a:t>
            </a:r>
            <a:r>
              <a:rPr lang="en-US" sz="6400" dirty="0" smtClean="0"/>
              <a:t> </a:t>
            </a:r>
            <a:r>
              <a:rPr lang="en-US" sz="6400" dirty="0" err="1" smtClean="0"/>
              <a:t>ते</a:t>
            </a:r>
            <a:r>
              <a:rPr lang="en-US" sz="6400" dirty="0" smtClean="0"/>
              <a:t> </a:t>
            </a:r>
            <a:r>
              <a:rPr lang="en-US" sz="6400" dirty="0" err="1" smtClean="0"/>
              <a:t>वाङ्मय</a:t>
            </a:r>
            <a:r>
              <a:rPr lang="en-US" sz="6400" dirty="0" smtClean="0"/>
              <a:t> ' , </a:t>
            </a:r>
            <a:r>
              <a:rPr lang="en-US" sz="6400" dirty="0" err="1" smtClean="0"/>
              <a:t>तसेच</a:t>
            </a:r>
            <a:r>
              <a:rPr lang="en-US" sz="6400" dirty="0" smtClean="0"/>
              <a:t> </a:t>
            </a:r>
            <a:r>
              <a:rPr lang="en-US" sz="6400" dirty="0" err="1" smtClean="0"/>
              <a:t>जे</a:t>
            </a:r>
            <a:r>
              <a:rPr lang="en-US" sz="6400" dirty="0" smtClean="0"/>
              <a:t> </a:t>
            </a:r>
            <a:r>
              <a:rPr lang="en-US" sz="6400" dirty="0" err="1" smtClean="0"/>
              <a:t>जे</a:t>
            </a:r>
            <a:r>
              <a:rPr lang="en-US" sz="6400" dirty="0" smtClean="0"/>
              <a:t> </a:t>
            </a:r>
            <a:r>
              <a:rPr lang="en-US" sz="6400" dirty="0" err="1" smtClean="0"/>
              <a:t>लिखित</a:t>
            </a:r>
            <a:r>
              <a:rPr lang="en-US" sz="6400" dirty="0" smtClean="0"/>
              <a:t> </a:t>
            </a:r>
            <a:r>
              <a:rPr lang="en-US" sz="6400" dirty="0" err="1" smtClean="0"/>
              <a:t>ते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साहित्य</a:t>
            </a:r>
            <a:r>
              <a:rPr lang="en-US" sz="6400" dirty="0" smtClean="0"/>
              <a:t> ' </a:t>
            </a:r>
            <a:r>
              <a:rPr lang="en-US" sz="6400" dirty="0" err="1" smtClean="0"/>
              <a:t>अशी</a:t>
            </a:r>
            <a:r>
              <a:rPr lang="en-US" sz="6400" dirty="0" smtClean="0"/>
              <a:t> </a:t>
            </a:r>
            <a:r>
              <a:rPr lang="en-US" sz="6400" dirty="0" err="1" smtClean="0"/>
              <a:t>संकल्पना</a:t>
            </a:r>
            <a:r>
              <a:rPr lang="en-US" sz="6400" dirty="0" smtClean="0"/>
              <a:t> </a:t>
            </a:r>
            <a:r>
              <a:rPr lang="en-US" sz="6400" dirty="0" err="1" smtClean="0"/>
              <a:t>आहे</a:t>
            </a:r>
            <a:r>
              <a:rPr lang="en-US" sz="6400" dirty="0" smtClean="0"/>
              <a:t> . </a:t>
            </a:r>
          </a:p>
          <a:p>
            <a:pPr eaLnBrk="1" hangingPunct="1">
              <a:lnSpc>
                <a:spcPct val="170000"/>
              </a:lnSpc>
              <a:defRPr/>
            </a:pPr>
            <a:r>
              <a:rPr lang="en-US" sz="6400" b="1" dirty="0" smtClean="0">
                <a:solidFill>
                  <a:srgbClr val="7030A0"/>
                </a:solidFill>
              </a:rPr>
              <a:t>अ ) </a:t>
            </a:r>
            <a:r>
              <a:rPr lang="en-US" sz="6400" b="1" dirty="0" err="1" smtClean="0">
                <a:solidFill>
                  <a:srgbClr val="7030A0"/>
                </a:solidFill>
              </a:rPr>
              <a:t>साहित्य</a:t>
            </a:r>
            <a:r>
              <a:rPr lang="en-US" sz="6400" b="1" dirty="0" smtClean="0">
                <a:solidFill>
                  <a:srgbClr val="7030A0"/>
                </a:solidFill>
              </a:rPr>
              <a:t> : </a:t>
            </a:r>
            <a:r>
              <a:rPr lang="en-US" sz="6400" b="1" dirty="0" err="1" smtClean="0">
                <a:solidFill>
                  <a:srgbClr val="7030A0"/>
                </a:solidFill>
              </a:rPr>
              <a:t>अर्थ</a:t>
            </a:r>
            <a:r>
              <a:rPr lang="en-US" sz="6400" b="1" dirty="0" smtClean="0">
                <a:solidFill>
                  <a:srgbClr val="7030A0"/>
                </a:solidFill>
              </a:rPr>
              <a:t> : </a:t>
            </a:r>
            <a:endParaRPr lang="en-US" sz="64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170000"/>
              </a:lnSpc>
              <a:defRPr/>
            </a:pPr>
            <a:r>
              <a:rPr lang="en-US" sz="6400" dirty="0" err="1" smtClean="0"/>
              <a:t>वास्तविक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साहित्याचा</a:t>
            </a:r>
            <a:r>
              <a:rPr lang="en-US" sz="6400" dirty="0" smtClean="0"/>
              <a:t> </a:t>
            </a:r>
            <a:r>
              <a:rPr lang="en-US" sz="6400" dirty="0" err="1" smtClean="0"/>
              <a:t>अर्थ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सामग्री</a:t>
            </a:r>
            <a:r>
              <a:rPr lang="en-US" sz="6400" dirty="0" smtClean="0"/>
              <a:t> </a:t>
            </a:r>
            <a:r>
              <a:rPr lang="en-US" sz="6400" dirty="0" err="1" smtClean="0"/>
              <a:t>असा</a:t>
            </a:r>
            <a:r>
              <a:rPr lang="en-US" sz="6400" dirty="0" smtClean="0"/>
              <a:t> </a:t>
            </a:r>
            <a:r>
              <a:rPr lang="en-US" sz="6400" dirty="0" err="1" smtClean="0"/>
              <a:t>आहे</a:t>
            </a:r>
            <a:r>
              <a:rPr lang="en-US" sz="6400" dirty="0" smtClean="0"/>
              <a:t> , </a:t>
            </a:r>
            <a:r>
              <a:rPr lang="en-US" sz="6400" dirty="0" err="1" smtClean="0"/>
              <a:t>मग</a:t>
            </a:r>
            <a:r>
              <a:rPr lang="en-US" sz="6400" dirty="0" smtClean="0"/>
              <a:t> </a:t>
            </a:r>
            <a:r>
              <a:rPr lang="en-US" sz="6400" dirty="0" err="1" smtClean="0"/>
              <a:t>ती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सामग्री</a:t>
            </a:r>
            <a:r>
              <a:rPr lang="en-US" sz="6400" dirty="0" smtClean="0"/>
              <a:t> </a:t>
            </a:r>
            <a:r>
              <a:rPr lang="en-US" sz="6400" dirty="0" err="1" smtClean="0"/>
              <a:t>कोणतीही</a:t>
            </a:r>
            <a:r>
              <a:rPr lang="en-US" sz="6400" dirty="0" smtClean="0"/>
              <a:t> </a:t>
            </a:r>
            <a:r>
              <a:rPr lang="en-US" sz="6400" dirty="0" err="1" smtClean="0"/>
              <a:t>असू</a:t>
            </a:r>
            <a:r>
              <a:rPr lang="en-US" sz="6400" dirty="0" smtClean="0"/>
              <a:t> </a:t>
            </a:r>
            <a:r>
              <a:rPr lang="en-US" sz="6400" dirty="0" err="1" smtClean="0"/>
              <a:t>शकते</a:t>
            </a:r>
            <a:r>
              <a:rPr lang="en-US" sz="6400" dirty="0" smtClean="0"/>
              <a:t> . </a:t>
            </a:r>
            <a:r>
              <a:rPr lang="en-US" sz="6400" dirty="0" err="1" smtClean="0"/>
              <a:t>उदा</a:t>
            </a:r>
            <a:r>
              <a:rPr lang="en-US" sz="6400" dirty="0" smtClean="0"/>
              <a:t> . </a:t>
            </a:r>
            <a:r>
              <a:rPr lang="en-US" sz="6400" dirty="0" err="1" smtClean="0"/>
              <a:t>लेखनाच्या</a:t>
            </a:r>
            <a:r>
              <a:rPr lang="en-US" sz="6400" dirty="0" smtClean="0"/>
              <a:t> </a:t>
            </a:r>
            <a:r>
              <a:rPr lang="en-US" sz="6400" dirty="0" err="1" smtClean="0"/>
              <a:t>संदर्भातील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साहित्य</a:t>
            </a:r>
            <a:r>
              <a:rPr lang="en-US" sz="6400" dirty="0" smtClean="0"/>
              <a:t> , </a:t>
            </a:r>
            <a:r>
              <a:rPr lang="en-US" sz="6400" dirty="0" err="1" smtClean="0"/>
              <a:t>घरगुती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साहित्य</a:t>
            </a:r>
            <a:r>
              <a:rPr lang="en-US" sz="6400" dirty="0" smtClean="0"/>
              <a:t> , </a:t>
            </a:r>
            <a:r>
              <a:rPr lang="en-US" sz="6400" dirty="0" err="1" smtClean="0"/>
              <a:t>खेळण्याचे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साहित्य</a:t>
            </a:r>
            <a:r>
              <a:rPr lang="en-US" sz="6400" dirty="0" smtClean="0"/>
              <a:t> , </a:t>
            </a:r>
            <a:r>
              <a:rPr lang="en-US" sz="6400" dirty="0" err="1" smtClean="0"/>
              <a:t>वाङ्मयीन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साहित्य</a:t>
            </a:r>
            <a:r>
              <a:rPr lang="en-US" sz="6400" dirty="0" smtClean="0"/>
              <a:t> </a:t>
            </a:r>
            <a:r>
              <a:rPr lang="en-US" sz="6400" dirty="0" err="1" smtClean="0"/>
              <a:t>इत्यादी</a:t>
            </a:r>
            <a:r>
              <a:rPr lang="en-US" sz="6400" dirty="0" smtClean="0"/>
              <a:t> . </a:t>
            </a:r>
            <a:r>
              <a:rPr lang="en-US" sz="6400" dirty="0" err="1" smtClean="0"/>
              <a:t>साहित्य</a:t>
            </a:r>
            <a:r>
              <a:rPr lang="en-US" sz="6400" dirty="0" smtClean="0"/>
              <a:t> </a:t>
            </a:r>
            <a:r>
              <a:rPr lang="en-US" sz="6400" dirty="0" err="1" smtClean="0"/>
              <a:t>म्हणजे</a:t>
            </a:r>
            <a:r>
              <a:rPr lang="en-US" sz="6400" dirty="0" smtClean="0"/>
              <a:t> </a:t>
            </a:r>
            <a:r>
              <a:rPr lang="en-US" sz="6400" dirty="0" err="1" smtClean="0"/>
              <a:t>कथा</a:t>
            </a:r>
            <a:r>
              <a:rPr lang="en-US" sz="6400" dirty="0" smtClean="0"/>
              <a:t> , </a:t>
            </a:r>
            <a:r>
              <a:rPr lang="en-US" sz="6400" dirty="0" err="1" smtClean="0"/>
              <a:t>कादंबरी</a:t>
            </a:r>
            <a:r>
              <a:rPr lang="en-US" sz="6400" dirty="0" smtClean="0"/>
              <a:t> , </a:t>
            </a:r>
            <a:r>
              <a:rPr lang="en-US" sz="6400" dirty="0" err="1" smtClean="0"/>
              <a:t>नाटक</a:t>
            </a:r>
            <a:r>
              <a:rPr lang="en-US" sz="6400" dirty="0" smtClean="0"/>
              <a:t> , </a:t>
            </a:r>
            <a:r>
              <a:rPr lang="en-US" sz="6400" dirty="0" err="1" smtClean="0"/>
              <a:t>इत्यादी</a:t>
            </a:r>
            <a:r>
              <a:rPr lang="en-US" sz="6400" dirty="0" smtClean="0"/>
              <a:t> </a:t>
            </a:r>
            <a:r>
              <a:rPr lang="en-US" sz="6400" dirty="0" err="1" smtClean="0"/>
              <a:t>लेखनामागील</a:t>
            </a:r>
            <a:r>
              <a:rPr lang="en-US" sz="6400" dirty="0" smtClean="0"/>
              <a:t> </a:t>
            </a:r>
            <a:r>
              <a:rPr lang="en-US" sz="6400" dirty="0" err="1" smtClean="0"/>
              <a:t>कलाकृतीच्या</a:t>
            </a:r>
            <a:r>
              <a:rPr lang="en-US" sz="6400" dirty="0" smtClean="0"/>
              <a:t> </a:t>
            </a:r>
            <a:r>
              <a:rPr lang="en-US" sz="6400" dirty="0" err="1" smtClean="0"/>
              <a:t>अनुबंधाला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साहित्य</a:t>
            </a:r>
            <a:r>
              <a:rPr lang="en-US" sz="6400" dirty="0" smtClean="0"/>
              <a:t> </a:t>
            </a:r>
            <a:r>
              <a:rPr lang="en-US" sz="6400" dirty="0" err="1" smtClean="0"/>
              <a:t>असे</a:t>
            </a:r>
            <a:r>
              <a:rPr lang="en-US" sz="6400" dirty="0" smtClean="0"/>
              <a:t> </a:t>
            </a:r>
            <a:r>
              <a:rPr lang="en-US" sz="6400" dirty="0" err="1" smtClean="0"/>
              <a:t>म्हणतात</a:t>
            </a:r>
            <a:r>
              <a:rPr lang="en-US" sz="6400" dirty="0" smtClean="0"/>
              <a:t> .</a:t>
            </a:r>
            <a:endParaRPr lang="mr-IN" sz="6400" dirty="0" smtClean="0"/>
          </a:p>
          <a:p>
            <a:pPr eaLnBrk="1" hangingPunct="1">
              <a:lnSpc>
                <a:spcPct val="170000"/>
              </a:lnSpc>
              <a:defRPr/>
            </a:pPr>
            <a:r>
              <a:rPr lang="en-US" sz="6400" dirty="0" smtClean="0">
                <a:solidFill>
                  <a:srgbClr val="7030A0"/>
                </a:solidFill>
              </a:rPr>
              <a:t> ब ) </a:t>
            </a:r>
            <a:r>
              <a:rPr lang="en-US" sz="6400" dirty="0" err="1" smtClean="0">
                <a:solidFill>
                  <a:srgbClr val="7030A0"/>
                </a:solidFill>
              </a:rPr>
              <a:t>साहित्य</a:t>
            </a:r>
            <a:r>
              <a:rPr lang="en-US" sz="6400" dirty="0" smtClean="0">
                <a:solidFill>
                  <a:srgbClr val="7030A0"/>
                </a:solidFill>
              </a:rPr>
              <a:t> : </a:t>
            </a:r>
            <a:r>
              <a:rPr lang="en-US" sz="6400" dirty="0" err="1" smtClean="0">
                <a:solidFill>
                  <a:srgbClr val="7030A0"/>
                </a:solidFill>
              </a:rPr>
              <a:t>व्याख्या</a:t>
            </a:r>
            <a:r>
              <a:rPr lang="en-US" sz="6400" dirty="0" smtClean="0">
                <a:solidFill>
                  <a:srgbClr val="7030A0"/>
                </a:solidFill>
              </a:rPr>
              <a:t> : </a:t>
            </a:r>
            <a:endParaRPr lang="mr-IN" sz="64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170000"/>
              </a:lnSpc>
              <a:defRPr/>
            </a:pPr>
            <a:r>
              <a:rPr lang="en-US" sz="6400" dirty="0" smtClean="0"/>
              <a:t>१ ) </a:t>
            </a:r>
            <a:r>
              <a:rPr lang="en-US" sz="6400" dirty="0" err="1" smtClean="0"/>
              <a:t>भामह</a:t>
            </a:r>
            <a:r>
              <a:rPr lang="en-US" sz="6400" dirty="0" smtClean="0"/>
              <a:t> : " </a:t>
            </a:r>
            <a:r>
              <a:rPr lang="en-US" sz="6400" dirty="0" err="1" smtClean="0"/>
              <a:t>शब्द</a:t>
            </a:r>
            <a:r>
              <a:rPr lang="en-US" sz="6400" dirty="0" smtClean="0"/>
              <a:t> </a:t>
            </a:r>
            <a:r>
              <a:rPr lang="en-US" sz="6400" dirty="0" err="1" smtClean="0"/>
              <a:t>आणि</a:t>
            </a:r>
            <a:r>
              <a:rPr lang="en-US" sz="6400" dirty="0" smtClean="0"/>
              <a:t> </a:t>
            </a:r>
            <a:r>
              <a:rPr lang="en-US" sz="6400" dirty="0" err="1" smtClean="0"/>
              <a:t>अर्थ</a:t>
            </a:r>
            <a:r>
              <a:rPr lang="en-US" sz="6400" dirty="0" smtClean="0"/>
              <a:t> </a:t>
            </a:r>
            <a:r>
              <a:rPr lang="en-US" sz="6400" dirty="0" err="1" smtClean="0"/>
              <a:t>यांचे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साहित्यत्व</a:t>
            </a:r>
            <a:r>
              <a:rPr lang="en-US" sz="6400" dirty="0" smtClean="0"/>
              <a:t> </a:t>
            </a:r>
            <a:r>
              <a:rPr lang="en-US" sz="6400" dirty="0" err="1" smtClean="0"/>
              <a:t>म्हणजे</a:t>
            </a:r>
            <a:r>
              <a:rPr lang="en-US" sz="6400" dirty="0" smtClean="0"/>
              <a:t> </a:t>
            </a:r>
            <a:r>
              <a:rPr lang="en-US" sz="6400" dirty="0" err="1" smtClean="0"/>
              <a:t>काव्य</a:t>
            </a:r>
            <a:r>
              <a:rPr lang="en-US" sz="6400" dirty="0" smtClean="0"/>
              <a:t> ( </a:t>
            </a:r>
            <a:r>
              <a:rPr lang="en-US" sz="6400" dirty="0" err="1" smtClean="0"/>
              <a:t>साहित्य</a:t>
            </a:r>
            <a:r>
              <a:rPr lang="en-US" sz="6400" dirty="0" smtClean="0"/>
              <a:t> ) " </a:t>
            </a:r>
            <a:r>
              <a:rPr lang="en-US" sz="6400" dirty="0" err="1" smtClean="0"/>
              <a:t>अशी</a:t>
            </a:r>
            <a:r>
              <a:rPr lang="en-US" sz="6400" dirty="0" smtClean="0"/>
              <a:t> </a:t>
            </a:r>
            <a:r>
              <a:rPr lang="en-US" sz="6400" dirty="0" err="1" smtClean="0"/>
              <a:t>भामहाने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साहित्याची</a:t>
            </a:r>
            <a:r>
              <a:rPr lang="en-US" sz="6400" dirty="0" smtClean="0"/>
              <a:t> </a:t>
            </a:r>
            <a:r>
              <a:rPr lang="en-US" sz="6400" dirty="0" err="1" smtClean="0"/>
              <a:t>व्याख्या</a:t>
            </a:r>
            <a:r>
              <a:rPr lang="en-US" sz="6400" dirty="0" smtClean="0"/>
              <a:t> </a:t>
            </a:r>
            <a:r>
              <a:rPr lang="en-US" sz="6400" dirty="0" err="1" smtClean="0"/>
              <a:t>केली</a:t>
            </a:r>
            <a:r>
              <a:rPr lang="en-US" sz="6400" dirty="0" smtClean="0"/>
              <a:t> </a:t>
            </a:r>
            <a:r>
              <a:rPr lang="en-US" sz="6400" dirty="0" err="1" smtClean="0"/>
              <a:t>आहे</a:t>
            </a:r>
            <a:r>
              <a:rPr lang="en-US" sz="6400" dirty="0" smtClean="0"/>
              <a:t> . </a:t>
            </a:r>
            <a:endParaRPr lang="en-US" sz="6400" dirty="0" smtClean="0"/>
          </a:p>
          <a:p>
            <a:pPr eaLnBrk="1" hangingPunct="1">
              <a:lnSpc>
                <a:spcPct val="170000"/>
              </a:lnSpc>
              <a:defRPr/>
            </a:pPr>
            <a:r>
              <a:rPr lang="en-US" sz="6400" dirty="0" smtClean="0"/>
              <a:t>२ </a:t>
            </a:r>
            <a:r>
              <a:rPr lang="en-US" sz="6400" dirty="0" smtClean="0"/>
              <a:t>) </a:t>
            </a:r>
            <a:r>
              <a:rPr lang="en-US" sz="6400" dirty="0" err="1" smtClean="0"/>
              <a:t>दंडी</a:t>
            </a:r>
            <a:r>
              <a:rPr lang="en-US" sz="6400" dirty="0" smtClean="0"/>
              <a:t> : “ </a:t>
            </a:r>
            <a:r>
              <a:rPr lang="en-US" sz="6400" dirty="0" err="1" smtClean="0"/>
              <a:t>शरीर</a:t>
            </a:r>
            <a:r>
              <a:rPr lang="en-US" sz="6400" dirty="0" smtClean="0"/>
              <a:t> </a:t>
            </a:r>
            <a:r>
              <a:rPr lang="en-US" sz="6400" dirty="0" err="1" smtClean="0"/>
              <a:t>तावदिष्टार्थ</a:t>
            </a:r>
            <a:r>
              <a:rPr lang="en-US" sz="6400" dirty="0" smtClean="0"/>
              <a:t> </a:t>
            </a:r>
            <a:r>
              <a:rPr lang="en-US" sz="6400" dirty="0" err="1" smtClean="0"/>
              <a:t>व्यवछिन्न</a:t>
            </a:r>
            <a:r>
              <a:rPr lang="en-US" sz="6400" dirty="0" smtClean="0"/>
              <a:t> </a:t>
            </a:r>
            <a:r>
              <a:rPr lang="en-US" sz="6400" dirty="0" err="1" smtClean="0"/>
              <a:t>पदावली</a:t>
            </a:r>
            <a:r>
              <a:rPr lang="en-US" sz="6400" dirty="0" smtClean="0"/>
              <a:t> " </a:t>
            </a:r>
            <a:r>
              <a:rPr lang="en-US" sz="6400" dirty="0" err="1" smtClean="0"/>
              <a:t>इष्ट</a:t>
            </a:r>
            <a:r>
              <a:rPr lang="en-US" sz="6400" dirty="0" smtClean="0"/>
              <a:t> </a:t>
            </a:r>
            <a:r>
              <a:rPr lang="en-US" sz="6400" dirty="0" err="1" smtClean="0"/>
              <a:t>अर्थाने</a:t>
            </a:r>
            <a:r>
              <a:rPr lang="en-US" sz="6400" dirty="0" smtClean="0"/>
              <a:t> </a:t>
            </a:r>
            <a:r>
              <a:rPr lang="en-US" sz="6400" dirty="0" err="1" smtClean="0"/>
              <a:t>युक्त</a:t>
            </a:r>
            <a:r>
              <a:rPr lang="en-US" sz="6400" dirty="0" smtClean="0"/>
              <a:t> </a:t>
            </a:r>
            <a:r>
              <a:rPr lang="en-US" sz="6400" dirty="0" err="1" smtClean="0"/>
              <a:t>असलेली</a:t>
            </a:r>
            <a:r>
              <a:rPr lang="en-US" sz="6400" dirty="0" smtClean="0"/>
              <a:t> </a:t>
            </a:r>
            <a:r>
              <a:rPr lang="en-US" sz="6400" dirty="0" err="1" smtClean="0"/>
              <a:t>पदावली</a:t>
            </a:r>
            <a:r>
              <a:rPr lang="en-US" sz="6400" dirty="0" smtClean="0"/>
              <a:t> </a:t>
            </a:r>
            <a:r>
              <a:rPr lang="en-US" sz="6400" dirty="0" err="1" smtClean="0"/>
              <a:t>म्हणजे</a:t>
            </a:r>
            <a:r>
              <a:rPr lang="en-US" sz="6400" dirty="0" smtClean="0"/>
              <a:t> </a:t>
            </a:r>
            <a:r>
              <a:rPr lang="en-US" sz="6400" dirty="0" err="1" smtClean="0"/>
              <a:t>काव्य</a:t>
            </a:r>
            <a:r>
              <a:rPr lang="en-US" sz="6400" dirty="0" smtClean="0"/>
              <a:t> </a:t>
            </a:r>
            <a:r>
              <a:rPr lang="en-US" sz="6400" dirty="0" err="1" smtClean="0"/>
              <a:t>किंवा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साहित्य</a:t>
            </a:r>
            <a:r>
              <a:rPr lang="en-US" sz="6400" dirty="0" smtClean="0"/>
              <a:t> . </a:t>
            </a:r>
            <a:endParaRPr lang="en-US" sz="6400" dirty="0" smtClean="0"/>
          </a:p>
          <a:p>
            <a:pPr eaLnBrk="1" hangingPunct="1">
              <a:lnSpc>
                <a:spcPct val="170000"/>
              </a:lnSpc>
              <a:defRPr/>
            </a:pPr>
            <a:r>
              <a:rPr lang="en-US" sz="6400" dirty="0" smtClean="0"/>
              <a:t>३ </a:t>
            </a:r>
            <a:r>
              <a:rPr lang="en-US" sz="6400" dirty="0" smtClean="0"/>
              <a:t>) </a:t>
            </a:r>
            <a:r>
              <a:rPr lang="en-US" sz="6400" dirty="0" err="1" smtClean="0"/>
              <a:t>एडगर</a:t>
            </a:r>
            <a:r>
              <a:rPr lang="en-US" sz="6400" dirty="0" smtClean="0"/>
              <a:t> </a:t>
            </a:r>
            <a:r>
              <a:rPr lang="en-US" sz="6400" dirty="0" err="1" smtClean="0"/>
              <a:t>अॅलन</a:t>
            </a:r>
            <a:r>
              <a:rPr lang="en-US" sz="6400" dirty="0" smtClean="0"/>
              <a:t> </a:t>
            </a:r>
            <a:r>
              <a:rPr lang="en-US" sz="6400" dirty="0" err="1" smtClean="0"/>
              <a:t>पो</a:t>
            </a:r>
            <a:r>
              <a:rPr lang="en-US" sz="6400" dirty="0" smtClean="0"/>
              <a:t> : “ </a:t>
            </a:r>
            <a:r>
              <a:rPr lang="en-US" sz="6400" dirty="0" err="1" smtClean="0"/>
              <a:t>सौंदर्याची</a:t>
            </a:r>
            <a:r>
              <a:rPr lang="en-US" sz="6400" dirty="0" smtClean="0"/>
              <a:t> ( </a:t>
            </a:r>
            <a:r>
              <a:rPr lang="en-US" sz="6400" dirty="0" err="1" smtClean="0"/>
              <a:t>शब्दांद्वारा</a:t>
            </a:r>
            <a:r>
              <a:rPr lang="en-US" sz="6400" dirty="0" smtClean="0"/>
              <a:t> ) </a:t>
            </a:r>
            <a:r>
              <a:rPr lang="en-US" sz="6400" dirty="0" err="1" smtClean="0"/>
              <a:t>लयबद्ध</a:t>
            </a:r>
            <a:r>
              <a:rPr lang="en-US" sz="6400" dirty="0" smtClean="0"/>
              <a:t> </a:t>
            </a:r>
            <a:r>
              <a:rPr lang="en-US" sz="6400" dirty="0" err="1" smtClean="0"/>
              <a:t>निर्मिती</a:t>
            </a:r>
            <a:r>
              <a:rPr lang="en-US" sz="6400" dirty="0" smtClean="0"/>
              <a:t> </a:t>
            </a:r>
            <a:r>
              <a:rPr lang="en-US" sz="6400" dirty="0" err="1" smtClean="0"/>
              <a:t>म्हणजे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साहित्य</a:t>
            </a:r>
            <a:r>
              <a:rPr lang="en-US" sz="6400" dirty="0" smtClean="0"/>
              <a:t> </a:t>
            </a:r>
            <a:r>
              <a:rPr lang="en-US" sz="6400" dirty="0" err="1" smtClean="0"/>
              <a:t>होय</a:t>
            </a:r>
            <a:r>
              <a:rPr lang="en-US" sz="6400" dirty="0" smtClean="0"/>
              <a:t> . "</a:t>
            </a:r>
            <a:br>
              <a:rPr lang="en-US" sz="6400" dirty="0" smtClean="0"/>
            </a:br>
            <a:r>
              <a:rPr lang="en-US" sz="6400" dirty="0" smtClean="0"/>
              <a:t>४ ) </a:t>
            </a:r>
            <a:r>
              <a:rPr lang="en-US" sz="6400" dirty="0" err="1" smtClean="0"/>
              <a:t>अर्नाल्ड</a:t>
            </a:r>
            <a:r>
              <a:rPr lang="en-US" sz="6400" dirty="0" smtClean="0"/>
              <a:t> : " </a:t>
            </a:r>
            <a:r>
              <a:rPr lang="en-US" sz="6400" dirty="0" err="1" smtClean="0"/>
              <a:t>मानवी</a:t>
            </a:r>
            <a:r>
              <a:rPr lang="en-US" sz="6400" dirty="0" smtClean="0"/>
              <a:t> </a:t>
            </a:r>
            <a:r>
              <a:rPr lang="en-US" sz="6400" dirty="0" err="1" smtClean="0"/>
              <a:t>शब्दांच्या</a:t>
            </a:r>
            <a:r>
              <a:rPr lang="en-US" sz="6400" dirty="0" smtClean="0"/>
              <a:t> </a:t>
            </a:r>
            <a:r>
              <a:rPr lang="en-US" sz="6400" dirty="0" err="1" smtClean="0"/>
              <a:t>झेपेची</a:t>
            </a:r>
            <a:r>
              <a:rPr lang="en-US" sz="6400" dirty="0" smtClean="0"/>
              <a:t> </a:t>
            </a:r>
            <a:r>
              <a:rPr lang="en-US" sz="6400" dirty="0" err="1" smtClean="0"/>
              <a:t>अत्युच्च</a:t>
            </a:r>
            <a:r>
              <a:rPr lang="en-US" sz="6400" dirty="0" smtClean="0"/>
              <a:t> </a:t>
            </a:r>
            <a:r>
              <a:rPr lang="en-US" sz="6400" dirty="0" err="1" smtClean="0"/>
              <a:t>शक्यता</a:t>
            </a:r>
            <a:r>
              <a:rPr lang="en-US" sz="6400" dirty="0" smtClean="0"/>
              <a:t> </a:t>
            </a:r>
            <a:r>
              <a:rPr lang="en-US" sz="6400" dirty="0" err="1" smtClean="0"/>
              <a:t>दाखविणारे</a:t>
            </a:r>
            <a:r>
              <a:rPr lang="en-US" sz="6400" dirty="0" smtClean="0"/>
              <a:t> </a:t>
            </a:r>
            <a:r>
              <a:rPr lang="en-US" sz="6400" dirty="0" err="1" smtClean="0"/>
              <a:t>अतिशय</a:t>
            </a:r>
            <a:r>
              <a:rPr lang="en-US" sz="6400" dirty="0" smtClean="0"/>
              <a:t> </a:t>
            </a:r>
            <a:r>
              <a:rPr lang="en-US" sz="6400" dirty="0" err="1" smtClean="0"/>
              <a:t>रमणीय</a:t>
            </a:r>
            <a:r>
              <a:rPr lang="en-US" sz="6400" dirty="0" smtClean="0"/>
              <a:t> </a:t>
            </a:r>
            <a:r>
              <a:rPr lang="en-US" sz="6400" dirty="0" err="1" smtClean="0"/>
              <a:t>आणि</a:t>
            </a:r>
            <a:r>
              <a:rPr lang="en-US" sz="6400" dirty="0" smtClean="0"/>
              <a:t> </a:t>
            </a:r>
            <a:r>
              <a:rPr lang="en-US" sz="6400" dirty="0" err="1" smtClean="0"/>
              <a:t>परिपूर्ण</a:t>
            </a:r>
            <a:r>
              <a:rPr lang="en-US" sz="6400" dirty="0" smtClean="0"/>
              <a:t> </a:t>
            </a:r>
            <a:r>
              <a:rPr lang="en-US" sz="6400" dirty="0" err="1" smtClean="0"/>
              <a:t>असे</a:t>
            </a:r>
            <a:r>
              <a:rPr lang="en-US" sz="6400" dirty="0" smtClean="0"/>
              <a:t> </a:t>
            </a:r>
            <a:r>
              <a:rPr lang="en-US" sz="6400" dirty="0" err="1" smtClean="0"/>
              <a:t>उच्चारित</a:t>
            </a:r>
            <a:r>
              <a:rPr lang="en-US" sz="6400" dirty="0" smtClean="0"/>
              <a:t> </a:t>
            </a:r>
            <a:r>
              <a:rPr lang="en-US" sz="6400" dirty="0" err="1" smtClean="0"/>
              <a:t>रूप</a:t>
            </a:r>
            <a:r>
              <a:rPr lang="en-US" sz="6400" dirty="0" smtClean="0"/>
              <a:t> </a:t>
            </a:r>
            <a:r>
              <a:rPr lang="en-US" sz="6400" dirty="0" err="1" smtClean="0"/>
              <a:t>म्हणजे</a:t>
            </a:r>
            <a:r>
              <a:rPr lang="en-US" sz="6400" dirty="0" smtClean="0"/>
              <a:t> </a:t>
            </a:r>
            <a:r>
              <a:rPr lang="en-US" sz="6400" dirty="0" err="1" smtClean="0"/>
              <a:t>साहित्य</a:t>
            </a:r>
            <a:r>
              <a:rPr lang="en-US" sz="6400" dirty="0" smtClean="0"/>
              <a:t> </a:t>
            </a:r>
            <a:r>
              <a:rPr lang="en-US" sz="6400" dirty="0" err="1" smtClean="0"/>
              <a:t>होय</a:t>
            </a:r>
            <a:r>
              <a:rPr lang="en-US" sz="6400" dirty="0" smtClean="0"/>
              <a:t>.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err="1" smtClean="0">
                <a:solidFill>
                  <a:srgbClr val="C00000"/>
                </a:solidFill>
              </a:rPr>
              <a:t>साहित्याचे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शब्दरूप</a:t>
            </a: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013"/>
            <a:ext cx="8431213" cy="5516562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60000"/>
              </a:lnSpc>
              <a:defRPr/>
            </a:pPr>
            <a:r>
              <a:rPr lang="en-US" b="1" dirty="0" err="1" smtClean="0"/>
              <a:t>प्रस्तावना</a:t>
            </a:r>
            <a:r>
              <a:rPr lang="en-US" b="1" dirty="0" smtClean="0"/>
              <a:t>:</a:t>
            </a:r>
            <a:br>
              <a:rPr lang="en-US" b="1" dirty="0" smtClean="0"/>
            </a:br>
            <a:endParaRPr lang="mr-IN" b="1" dirty="0" smtClean="0"/>
          </a:p>
          <a:p>
            <a:pPr algn="just" eaLnBrk="1" hangingPunct="1">
              <a:lnSpc>
                <a:spcPct val="160000"/>
              </a:lnSpc>
              <a:defRPr/>
            </a:pPr>
            <a:r>
              <a:rPr lang="en-US" dirty="0" err="1" smtClean="0"/>
              <a:t>शब्द</a:t>
            </a:r>
            <a:r>
              <a:rPr lang="en-US" dirty="0" smtClean="0"/>
              <a:t> </a:t>
            </a:r>
            <a:r>
              <a:rPr lang="en-US" dirty="0" err="1" smtClean="0"/>
              <a:t>हे</a:t>
            </a:r>
            <a:r>
              <a:rPr lang="en-US" dirty="0" smtClean="0"/>
              <a:t> साहित्याचे </a:t>
            </a:r>
            <a:r>
              <a:rPr lang="en-US" dirty="0" err="1" smtClean="0"/>
              <a:t>मूलद्रव्य</a:t>
            </a:r>
            <a:r>
              <a:rPr lang="en-US" dirty="0" smtClean="0"/>
              <a:t> </a:t>
            </a:r>
            <a:r>
              <a:rPr lang="en-US" dirty="0" err="1" smtClean="0"/>
              <a:t>आहे</a:t>
            </a:r>
            <a:r>
              <a:rPr lang="en-US" dirty="0" smtClean="0"/>
              <a:t> . </a:t>
            </a:r>
            <a:r>
              <a:rPr lang="en-US" dirty="0" err="1" smtClean="0"/>
              <a:t>कवी</a:t>
            </a:r>
            <a:r>
              <a:rPr lang="en-US" dirty="0" smtClean="0"/>
              <a:t> </a:t>
            </a:r>
            <a:r>
              <a:rPr lang="en-US" dirty="0" err="1" smtClean="0"/>
              <a:t>किंवा</a:t>
            </a:r>
            <a:r>
              <a:rPr lang="en-US" dirty="0" smtClean="0"/>
              <a:t> </a:t>
            </a:r>
            <a:r>
              <a:rPr lang="en-US" dirty="0" err="1" smtClean="0"/>
              <a:t>लेखक</a:t>
            </a:r>
            <a:r>
              <a:rPr lang="en-US" dirty="0" smtClean="0"/>
              <a:t> </a:t>
            </a:r>
            <a:r>
              <a:rPr lang="en-US" dirty="0" err="1" smtClean="0"/>
              <a:t>आपल्या</a:t>
            </a:r>
            <a:r>
              <a:rPr lang="en-US" dirty="0" smtClean="0"/>
              <a:t> </a:t>
            </a:r>
            <a:r>
              <a:rPr lang="en-US" dirty="0" err="1" smtClean="0"/>
              <a:t>अनुभवांची</a:t>
            </a:r>
            <a:r>
              <a:rPr lang="en-US" dirty="0" smtClean="0"/>
              <a:t> </a:t>
            </a:r>
            <a:r>
              <a:rPr lang="en-US" dirty="0" err="1" smtClean="0"/>
              <a:t>पुनर्निर्मिती</a:t>
            </a:r>
            <a:r>
              <a:rPr lang="en-US" dirty="0" smtClean="0"/>
              <a:t> </a:t>
            </a:r>
            <a:r>
              <a:rPr lang="en-US" dirty="0" err="1" smtClean="0"/>
              <a:t>शब्दांच्या</a:t>
            </a:r>
            <a:r>
              <a:rPr lang="en-US" dirty="0" smtClean="0"/>
              <a:t> </a:t>
            </a:r>
            <a:r>
              <a:rPr lang="en-US" dirty="0" err="1" smtClean="0"/>
              <a:t>आधारेच</a:t>
            </a:r>
            <a:r>
              <a:rPr lang="en-US" dirty="0" smtClean="0"/>
              <a:t> </a:t>
            </a:r>
            <a:r>
              <a:rPr lang="en-US" dirty="0" err="1" smtClean="0"/>
              <a:t>साधताना</a:t>
            </a:r>
            <a:r>
              <a:rPr lang="en-US" dirty="0" smtClean="0"/>
              <a:t> </a:t>
            </a:r>
            <a:r>
              <a:rPr lang="en-US" dirty="0" err="1" smtClean="0"/>
              <a:t>दिसतात</a:t>
            </a:r>
            <a:r>
              <a:rPr lang="en-US" dirty="0" smtClean="0"/>
              <a:t> . </a:t>
            </a:r>
            <a:r>
              <a:rPr lang="en-US" dirty="0" err="1" smtClean="0"/>
              <a:t>त्यामुळे</a:t>
            </a:r>
            <a:r>
              <a:rPr lang="en-US" dirty="0" smtClean="0"/>
              <a:t> </a:t>
            </a:r>
            <a:r>
              <a:rPr lang="en-US" dirty="0" err="1" smtClean="0"/>
              <a:t>शब्द</a:t>
            </a:r>
            <a:r>
              <a:rPr lang="en-US" dirty="0" smtClean="0"/>
              <a:t> </a:t>
            </a:r>
            <a:r>
              <a:rPr lang="en-US" dirty="0" err="1" smtClean="0"/>
              <a:t>या</a:t>
            </a:r>
            <a:r>
              <a:rPr lang="en-US" dirty="0" smtClean="0"/>
              <a:t> </a:t>
            </a:r>
            <a:r>
              <a:rPr lang="en-US" dirty="0" err="1" smtClean="0"/>
              <a:t>घटकाला</a:t>
            </a:r>
            <a:r>
              <a:rPr lang="en-US" dirty="0" smtClean="0"/>
              <a:t> </a:t>
            </a:r>
            <a:r>
              <a:rPr lang="en-US" dirty="0" err="1" smtClean="0"/>
              <a:t>साहित्याच्या</a:t>
            </a:r>
            <a:r>
              <a:rPr lang="en-US" dirty="0" smtClean="0"/>
              <a:t> </a:t>
            </a:r>
            <a:r>
              <a:rPr lang="en-US" dirty="0" err="1" smtClean="0"/>
              <a:t>विश्वात</a:t>
            </a:r>
            <a:r>
              <a:rPr lang="en-US" dirty="0" smtClean="0"/>
              <a:t> </a:t>
            </a:r>
            <a:r>
              <a:rPr lang="en-US" dirty="0" err="1" smtClean="0"/>
              <a:t>अनन्यसाधारण</a:t>
            </a:r>
            <a:r>
              <a:rPr lang="en-US" dirty="0" smtClean="0"/>
              <a:t> </a:t>
            </a:r>
            <a:r>
              <a:rPr lang="en-US" dirty="0" err="1" smtClean="0"/>
              <a:t>स्थान</a:t>
            </a:r>
            <a:r>
              <a:rPr lang="en-US" dirty="0" smtClean="0"/>
              <a:t> </a:t>
            </a:r>
            <a:r>
              <a:rPr lang="en-US" dirty="0" err="1" smtClean="0"/>
              <a:t>प्राप्त</a:t>
            </a:r>
            <a:r>
              <a:rPr lang="en-US" dirty="0" smtClean="0"/>
              <a:t> </a:t>
            </a:r>
            <a:r>
              <a:rPr lang="en-US" dirty="0" err="1" smtClean="0"/>
              <a:t>झालेले</a:t>
            </a:r>
            <a:r>
              <a:rPr lang="en-US" dirty="0" smtClean="0"/>
              <a:t> </a:t>
            </a:r>
            <a:r>
              <a:rPr lang="en-US" dirty="0" err="1" smtClean="0"/>
              <a:t>दिसते</a:t>
            </a:r>
            <a:r>
              <a:rPr lang="en-US" dirty="0" smtClean="0"/>
              <a:t> . </a:t>
            </a:r>
            <a:r>
              <a:rPr lang="en-US" dirty="0" err="1" smtClean="0"/>
              <a:t>अर्थात</a:t>
            </a:r>
            <a:r>
              <a:rPr lang="en-US" dirty="0" smtClean="0"/>
              <a:t> </a:t>
            </a:r>
            <a:r>
              <a:rPr lang="en-US" dirty="0" err="1" smtClean="0"/>
              <a:t>केवळ</a:t>
            </a:r>
            <a:r>
              <a:rPr lang="en-US" dirty="0" smtClean="0"/>
              <a:t> </a:t>
            </a:r>
            <a:r>
              <a:rPr lang="en-US" dirty="0" err="1" smtClean="0"/>
              <a:t>शब्दांना</a:t>
            </a:r>
            <a:r>
              <a:rPr lang="en-US" dirty="0" smtClean="0"/>
              <a:t> </a:t>
            </a:r>
            <a:r>
              <a:rPr lang="en-US" dirty="0" err="1" smtClean="0"/>
              <a:t>शब्द</a:t>
            </a:r>
            <a:r>
              <a:rPr lang="en-US" dirty="0" smtClean="0"/>
              <a:t> </a:t>
            </a:r>
            <a:r>
              <a:rPr lang="en-US" dirty="0" err="1" smtClean="0"/>
              <a:t>म्हणून</a:t>
            </a:r>
            <a:r>
              <a:rPr lang="en-US" dirty="0" smtClean="0"/>
              <a:t> </a:t>
            </a:r>
            <a:r>
              <a:rPr lang="en-US" dirty="0" err="1" smtClean="0"/>
              <a:t>साहित्यात</a:t>
            </a:r>
            <a:r>
              <a:rPr lang="en-US" dirty="0" smtClean="0"/>
              <a:t> </a:t>
            </a:r>
            <a:r>
              <a:rPr lang="en-US" dirty="0" err="1" smtClean="0"/>
              <a:t>स्थान</a:t>
            </a:r>
            <a:r>
              <a:rPr lang="en-US" dirty="0" smtClean="0"/>
              <a:t> </a:t>
            </a:r>
            <a:r>
              <a:rPr lang="en-US" dirty="0" err="1" smtClean="0"/>
              <a:t>नसते</a:t>
            </a:r>
            <a:r>
              <a:rPr lang="en-US" dirty="0" smtClean="0"/>
              <a:t> . </a:t>
            </a:r>
            <a:r>
              <a:rPr lang="en-US" dirty="0" err="1" smtClean="0"/>
              <a:t>संपूर्ण</a:t>
            </a:r>
            <a:r>
              <a:rPr lang="en-US" dirty="0" smtClean="0"/>
              <a:t> </a:t>
            </a:r>
            <a:r>
              <a:rPr lang="en-US" dirty="0" err="1" smtClean="0"/>
              <a:t>अभिप्रायाच्या</a:t>
            </a:r>
            <a:r>
              <a:rPr lang="en-US" dirty="0" smtClean="0"/>
              <a:t> </a:t>
            </a:r>
            <a:r>
              <a:rPr lang="en-US" dirty="0" err="1" smtClean="0"/>
              <a:t>आविष्कारासाठी</a:t>
            </a:r>
            <a:r>
              <a:rPr lang="en-US" dirty="0" smtClean="0"/>
              <a:t> </a:t>
            </a:r>
            <a:r>
              <a:rPr lang="en-US" dirty="0" err="1" smtClean="0"/>
              <a:t>त्याचे</a:t>
            </a:r>
            <a:r>
              <a:rPr lang="en-US" dirty="0" smtClean="0"/>
              <a:t> </a:t>
            </a:r>
            <a:r>
              <a:rPr lang="en-US" dirty="0" err="1" smtClean="0"/>
              <a:t>विशिष्ट</a:t>
            </a:r>
            <a:r>
              <a:rPr lang="en-US" dirty="0" smtClean="0"/>
              <a:t> </a:t>
            </a:r>
            <a:r>
              <a:rPr lang="en-US" dirty="0" err="1" smtClean="0"/>
              <a:t>भाषेत</a:t>
            </a:r>
            <a:r>
              <a:rPr lang="en-US" dirty="0" smtClean="0"/>
              <a:t> </a:t>
            </a:r>
            <a:r>
              <a:rPr lang="en-US" dirty="0" err="1" smtClean="0"/>
              <a:t>रूपांतर</a:t>
            </a:r>
            <a:r>
              <a:rPr lang="en-US" dirty="0" smtClean="0"/>
              <a:t> </a:t>
            </a:r>
            <a:r>
              <a:rPr lang="en-US" dirty="0" err="1" smtClean="0"/>
              <a:t>व्हावे</a:t>
            </a:r>
            <a:r>
              <a:rPr lang="en-US" dirty="0" smtClean="0"/>
              <a:t> </a:t>
            </a:r>
            <a:r>
              <a:rPr lang="en-US" dirty="0" err="1" smtClean="0"/>
              <a:t>लागते</a:t>
            </a:r>
            <a:r>
              <a:rPr lang="en-US" dirty="0" smtClean="0"/>
              <a:t> . </a:t>
            </a:r>
            <a:r>
              <a:rPr lang="en-US" dirty="0" err="1" smtClean="0"/>
              <a:t>असे</a:t>
            </a:r>
            <a:r>
              <a:rPr lang="en-US" dirty="0" smtClean="0"/>
              <a:t> </a:t>
            </a:r>
            <a:r>
              <a:rPr lang="en-US" dirty="0" err="1" smtClean="0"/>
              <a:t>शब्द</a:t>
            </a:r>
            <a:r>
              <a:rPr lang="en-US" dirty="0" smtClean="0"/>
              <a:t> </a:t>
            </a:r>
            <a:r>
              <a:rPr lang="en-US" dirty="0" err="1" smtClean="0"/>
              <a:t>किंवा</a:t>
            </a:r>
            <a:r>
              <a:rPr lang="en-US" dirty="0" smtClean="0"/>
              <a:t> </a:t>
            </a:r>
            <a:r>
              <a:rPr lang="en-US" dirty="0" err="1" smtClean="0"/>
              <a:t>भाषा</a:t>
            </a:r>
            <a:r>
              <a:rPr lang="en-US" dirty="0" smtClean="0"/>
              <a:t> </a:t>
            </a:r>
            <a:r>
              <a:rPr lang="en-US" dirty="0" err="1" smtClean="0"/>
              <a:t>ही</a:t>
            </a:r>
            <a:r>
              <a:rPr lang="en-US" dirty="0" smtClean="0"/>
              <a:t> </a:t>
            </a:r>
            <a:r>
              <a:rPr lang="en-US" dirty="0" err="1" smtClean="0"/>
              <a:t>रंग</a:t>
            </a:r>
            <a:r>
              <a:rPr lang="en-US" dirty="0" smtClean="0"/>
              <a:t> , </a:t>
            </a:r>
            <a:r>
              <a:rPr lang="en-US" dirty="0" err="1" smtClean="0"/>
              <a:t>पाषाण</a:t>
            </a:r>
            <a:r>
              <a:rPr lang="en-US" dirty="0" smtClean="0"/>
              <a:t> </a:t>
            </a:r>
            <a:r>
              <a:rPr lang="en-US" dirty="0" err="1" smtClean="0"/>
              <a:t>या</a:t>
            </a:r>
            <a:r>
              <a:rPr lang="en-US" dirty="0" smtClean="0"/>
              <a:t> </a:t>
            </a:r>
            <a:r>
              <a:rPr lang="en-US" dirty="0" err="1" smtClean="0"/>
              <a:t>मूलद्रव्यांप्रमाणे</a:t>
            </a:r>
            <a:r>
              <a:rPr lang="en-US" dirty="0" smtClean="0"/>
              <a:t> </a:t>
            </a:r>
            <a:r>
              <a:rPr lang="en-US" dirty="0" err="1" smtClean="0"/>
              <a:t>जड</a:t>
            </a:r>
            <a:r>
              <a:rPr lang="en-US" dirty="0" smtClean="0"/>
              <a:t> </a:t>
            </a:r>
            <a:r>
              <a:rPr lang="en-US" dirty="0" err="1" smtClean="0"/>
              <a:t>बाहा</a:t>
            </a:r>
            <a:r>
              <a:rPr lang="en-US" dirty="0" smtClean="0"/>
              <a:t> </a:t>
            </a:r>
            <a:r>
              <a:rPr lang="en-US" dirty="0" err="1" smtClean="0"/>
              <a:t>वस्तू</a:t>
            </a:r>
            <a:r>
              <a:rPr lang="en-US" dirty="0" smtClean="0"/>
              <a:t> </a:t>
            </a:r>
            <a:r>
              <a:rPr lang="en-US" dirty="0" err="1" smtClean="0"/>
              <a:t>नसून</a:t>
            </a:r>
            <a:r>
              <a:rPr lang="en-US" dirty="0" smtClean="0"/>
              <a:t> </a:t>
            </a:r>
            <a:r>
              <a:rPr lang="en-US" dirty="0" err="1" smtClean="0"/>
              <a:t>ती</a:t>
            </a:r>
            <a:r>
              <a:rPr lang="en-US" dirty="0" smtClean="0"/>
              <a:t> </a:t>
            </a:r>
            <a:r>
              <a:rPr lang="en-US" dirty="0" err="1" smtClean="0"/>
              <a:t>मानवाची</a:t>
            </a:r>
            <a:r>
              <a:rPr lang="en-US" dirty="0" smtClean="0"/>
              <a:t> </a:t>
            </a:r>
            <a:r>
              <a:rPr lang="en-US" dirty="0" err="1" smtClean="0"/>
              <a:t>स्वयंनिर्मिती</a:t>
            </a:r>
            <a:r>
              <a:rPr lang="en-US" dirty="0" smtClean="0"/>
              <a:t> </a:t>
            </a:r>
            <a:r>
              <a:rPr lang="en-US" dirty="0" err="1" smtClean="0"/>
              <a:t>आहे</a:t>
            </a:r>
            <a:r>
              <a:rPr lang="en-US" dirty="0" smtClean="0"/>
              <a:t> , </a:t>
            </a:r>
            <a:r>
              <a:rPr lang="en-US" dirty="0" err="1" smtClean="0"/>
              <a:t>असे</a:t>
            </a:r>
            <a:r>
              <a:rPr lang="en-US" dirty="0" smtClean="0"/>
              <a:t> </a:t>
            </a:r>
            <a:r>
              <a:rPr lang="en-US" dirty="0" err="1" smtClean="0"/>
              <a:t>वेलेक्</a:t>
            </a:r>
            <a:r>
              <a:rPr lang="en-US" dirty="0" smtClean="0"/>
              <a:t> </a:t>
            </a:r>
            <a:r>
              <a:rPr lang="en-US" dirty="0" err="1" smtClean="0"/>
              <a:t>आणि</a:t>
            </a:r>
            <a:r>
              <a:rPr lang="en-US" dirty="0" smtClean="0"/>
              <a:t> </a:t>
            </a:r>
            <a:r>
              <a:rPr lang="en-US" dirty="0" err="1" smtClean="0"/>
              <a:t>वारेन</a:t>
            </a:r>
            <a:r>
              <a:rPr lang="en-US" dirty="0" smtClean="0"/>
              <a:t> </a:t>
            </a:r>
            <a:r>
              <a:rPr lang="en-US" dirty="0" err="1" smtClean="0"/>
              <a:t>या</a:t>
            </a:r>
            <a:r>
              <a:rPr lang="en-US" dirty="0" smtClean="0"/>
              <a:t> </a:t>
            </a:r>
            <a:r>
              <a:rPr lang="en-US" dirty="0" err="1" smtClean="0"/>
              <a:t>समीक्षकांनी</a:t>
            </a:r>
            <a:r>
              <a:rPr lang="en-US" dirty="0" smtClean="0"/>
              <a:t> </a:t>
            </a:r>
            <a:r>
              <a:rPr lang="en-US" dirty="0" err="1" smtClean="0"/>
              <a:t>म्हटले</a:t>
            </a:r>
            <a:r>
              <a:rPr lang="en-US" dirty="0" smtClean="0"/>
              <a:t> </a:t>
            </a:r>
            <a:r>
              <a:rPr lang="en-US" dirty="0" err="1" smtClean="0"/>
              <a:t>आहे</a:t>
            </a:r>
            <a:r>
              <a:rPr lang="en-US" dirty="0" smtClean="0"/>
              <a:t> </a:t>
            </a:r>
            <a:r>
              <a:rPr lang="en-US" dirty="0" err="1" smtClean="0"/>
              <a:t>ते</a:t>
            </a:r>
            <a:r>
              <a:rPr lang="en-US" dirty="0" smtClean="0"/>
              <a:t> </a:t>
            </a:r>
            <a:r>
              <a:rPr lang="en-US" dirty="0" err="1" smtClean="0"/>
              <a:t>फारच</a:t>
            </a:r>
            <a:r>
              <a:rPr lang="en-US" dirty="0" smtClean="0"/>
              <a:t> </a:t>
            </a:r>
            <a:r>
              <a:rPr lang="en-US" dirty="0" err="1" smtClean="0"/>
              <a:t>लक्षणीय</a:t>
            </a:r>
            <a:r>
              <a:rPr lang="en-US" dirty="0" smtClean="0"/>
              <a:t> </a:t>
            </a:r>
            <a:r>
              <a:rPr lang="en-US" dirty="0" err="1" smtClean="0"/>
              <a:t>आहे</a:t>
            </a:r>
            <a:r>
              <a:rPr lang="en-US" dirty="0" smtClean="0"/>
              <a:t> . </a:t>
            </a:r>
            <a:r>
              <a:rPr lang="en-US" dirty="0" err="1" smtClean="0"/>
              <a:t>कारण</a:t>
            </a:r>
            <a:r>
              <a:rPr lang="en-US" dirty="0" smtClean="0"/>
              <a:t> </a:t>
            </a:r>
            <a:r>
              <a:rPr lang="en-US" dirty="0" err="1" smtClean="0"/>
              <a:t>भिन्न</a:t>
            </a:r>
            <a:r>
              <a:rPr lang="en-US" dirty="0" smtClean="0"/>
              <a:t> </a:t>
            </a:r>
            <a:r>
              <a:rPr lang="en-US" dirty="0" err="1" smtClean="0"/>
              <a:t>मानवसमूह</a:t>
            </a:r>
            <a:r>
              <a:rPr lang="en-US" dirty="0" smtClean="0"/>
              <a:t> , </a:t>
            </a:r>
            <a:r>
              <a:rPr lang="en-US" dirty="0" err="1" smtClean="0"/>
              <a:t>त्यांचा</a:t>
            </a:r>
            <a:r>
              <a:rPr lang="en-US" dirty="0" smtClean="0"/>
              <a:t> </a:t>
            </a:r>
            <a:r>
              <a:rPr lang="en-US" dirty="0" err="1" smtClean="0"/>
              <a:t>विशिष्ट</a:t>
            </a:r>
            <a:r>
              <a:rPr lang="en-US" dirty="0" smtClean="0"/>
              <a:t> </a:t>
            </a:r>
            <a:r>
              <a:rPr lang="en-US" dirty="0" err="1" smtClean="0"/>
              <a:t>सांस्कृतिक</a:t>
            </a:r>
            <a:r>
              <a:rPr lang="en-US" dirty="0" smtClean="0"/>
              <a:t> </a:t>
            </a:r>
            <a:r>
              <a:rPr lang="en-US" dirty="0" err="1" smtClean="0"/>
              <a:t>वारसा</a:t>
            </a:r>
            <a:r>
              <a:rPr lang="en-US" dirty="0" smtClean="0"/>
              <a:t> </a:t>
            </a:r>
            <a:r>
              <a:rPr lang="en-US" dirty="0" err="1" smtClean="0"/>
              <a:t>आणि</a:t>
            </a:r>
            <a:r>
              <a:rPr lang="en-US" dirty="0" smtClean="0"/>
              <a:t> </a:t>
            </a:r>
            <a:r>
              <a:rPr lang="en-US" dirty="0" err="1" smtClean="0"/>
              <a:t>त्यांची</a:t>
            </a:r>
            <a:r>
              <a:rPr lang="en-US" dirty="0" smtClean="0"/>
              <a:t> </a:t>
            </a:r>
            <a:r>
              <a:rPr lang="en-US" dirty="0" err="1" smtClean="0"/>
              <a:t>खास</a:t>
            </a:r>
            <a:r>
              <a:rPr lang="en-US" dirty="0" smtClean="0"/>
              <a:t> </a:t>
            </a:r>
            <a:r>
              <a:rPr lang="en-US" dirty="0" err="1" smtClean="0"/>
              <a:t>अशी</a:t>
            </a:r>
            <a:r>
              <a:rPr lang="en-US" dirty="0" smtClean="0"/>
              <a:t> </a:t>
            </a:r>
            <a:r>
              <a:rPr lang="en-US" dirty="0" err="1" smtClean="0"/>
              <a:t>स्वयंनिर्मित</a:t>
            </a:r>
            <a:r>
              <a:rPr lang="en-US" dirty="0" smtClean="0"/>
              <a:t> </a:t>
            </a:r>
            <a:r>
              <a:rPr lang="en-US" dirty="0" err="1" smtClean="0"/>
              <a:t>भाषा</a:t>
            </a:r>
            <a:r>
              <a:rPr lang="en-US" dirty="0" smtClean="0"/>
              <a:t> </a:t>
            </a:r>
            <a:r>
              <a:rPr lang="en-US" dirty="0" err="1" smtClean="0"/>
              <a:t>यातील</a:t>
            </a:r>
            <a:r>
              <a:rPr lang="en-US" dirty="0" smtClean="0"/>
              <a:t> </a:t>
            </a:r>
            <a:r>
              <a:rPr lang="en-US" dirty="0" err="1" smtClean="0"/>
              <a:t>अतूट</a:t>
            </a:r>
            <a:r>
              <a:rPr lang="en-US" dirty="0" smtClean="0"/>
              <a:t> </a:t>
            </a:r>
            <a:r>
              <a:rPr lang="en-US" dirty="0" err="1" smtClean="0"/>
              <a:t>संबंध</a:t>
            </a:r>
            <a:r>
              <a:rPr lang="en-US" dirty="0" smtClean="0"/>
              <a:t> </a:t>
            </a:r>
            <a:r>
              <a:rPr lang="en-US" dirty="0" err="1" smtClean="0"/>
              <a:t>साहित्याच्या</a:t>
            </a:r>
            <a:r>
              <a:rPr lang="en-US" dirty="0" smtClean="0"/>
              <a:t> </a:t>
            </a:r>
            <a:r>
              <a:rPr lang="en-US" dirty="0" err="1" smtClean="0"/>
              <a:t>बाबतीत</a:t>
            </a:r>
            <a:r>
              <a:rPr lang="en-US" dirty="0" smtClean="0"/>
              <a:t> </a:t>
            </a:r>
            <a:r>
              <a:rPr lang="en-US" dirty="0" err="1" smtClean="0"/>
              <a:t>मोठा</a:t>
            </a:r>
            <a:r>
              <a:rPr lang="en-US" dirty="0" smtClean="0"/>
              <a:t> </a:t>
            </a:r>
            <a:r>
              <a:rPr lang="en-US" dirty="0" err="1" smtClean="0"/>
              <a:t>परिणामकारक</a:t>
            </a:r>
            <a:r>
              <a:rPr lang="en-US" dirty="0" smtClean="0"/>
              <a:t> </a:t>
            </a:r>
            <a:r>
              <a:rPr lang="en-US" dirty="0" err="1" smtClean="0"/>
              <a:t>ठरत</a:t>
            </a:r>
            <a:r>
              <a:rPr lang="en-US" dirty="0" smtClean="0"/>
              <a:t> </a:t>
            </a:r>
            <a:r>
              <a:rPr lang="en-US" dirty="0" err="1" smtClean="0"/>
              <a:t>असतो</a:t>
            </a:r>
            <a:r>
              <a:rPr lang="en-US" dirty="0" smtClean="0"/>
              <a:t> .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"/>
            <a:ext cx="8229600" cy="57070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C00000"/>
                </a:solidFill>
              </a:rPr>
              <a:t>अ ) </a:t>
            </a:r>
            <a:r>
              <a:rPr lang="en-US" b="1" dirty="0" err="1" smtClean="0">
                <a:solidFill>
                  <a:srgbClr val="C00000"/>
                </a:solidFill>
              </a:rPr>
              <a:t>साहित्याचे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शब्दरूप</a:t>
            </a:r>
            <a:r>
              <a:rPr lang="en-US" b="1" dirty="0" smtClean="0">
                <a:solidFill>
                  <a:srgbClr val="C00000"/>
                </a:solidFill>
              </a:rPr>
              <a:t> :</a:t>
            </a:r>
            <a:endParaRPr lang="en-US" dirty="0" smtClean="0">
              <a:solidFill>
                <a:srgbClr val="C00000"/>
              </a:solidFill>
            </a:endParaRPr>
          </a:p>
          <a:p>
            <a:pPr algn="just" eaLnBrk="1" hangingPunct="1">
              <a:defRPr/>
            </a:pPr>
            <a:r>
              <a:rPr lang="en-US" dirty="0" smtClean="0"/>
              <a:t> </a:t>
            </a:r>
            <a:r>
              <a:rPr lang="en-US" dirty="0" err="1" smtClean="0"/>
              <a:t>साहित्य</a:t>
            </a:r>
            <a:r>
              <a:rPr lang="en-US" dirty="0" smtClean="0"/>
              <a:t> , </a:t>
            </a:r>
            <a:r>
              <a:rPr lang="en-US" dirty="0" err="1" smtClean="0"/>
              <a:t>संगीत</a:t>
            </a:r>
            <a:r>
              <a:rPr lang="en-US" dirty="0" smtClean="0"/>
              <a:t> , </a:t>
            </a:r>
            <a:r>
              <a:rPr lang="en-US" dirty="0" err="1" smtClean="0"/>
              <a:t>शिल्प</a:t>
            </a:r>
            <a:r>
              <a:rPr lang="en-US" dirty="0" smtClean="0"/>
              <a:t> , </a:t>
            </a:r>
            <a:r>
              <a:rPr lang="en-US" dirty="0" err="1" smtClean="0"/>
              <a:t>वास्तू</a:t>
            </a:r>
            <a:r>
              <a:rPr lang="en-US" dirty="0" smtClean="0"/>
              <a:t> , </a:t>
            </a:r>
            <a:r>
              <a:rPr lang="en-US" dirty="0" err="1" smtClean="0"/>
              <a:t>चित्र</a:t>
            </a:r>
            <a:r>
              <a:rPr lang="en-US" dirty="0" smtClean="0"/>
              <a:t> </a:t>
            </a:r>
            <a:r>
              <a:rPr lang="en-US" dirty="0" err="1" smtClean="0"/>
              <a:t>इत्यादी</a:t>
            </a:r>
            <a:r>
              <a:rPr lang="en-US" dirty="0" smtClean="0"/>
              <a:t> </a:t>
            </a:r>
            <a:r>
              <a:rPr lang="en-US" dirty="0" err="1" smtClean="0"/>
              <a:t>सर्वच</a:t>
            </a:r>
            <a:r>
              <a:rPr lang="en-US" dirty="0" smtClean="0"/>
              <a:t> </a:t>
            </a:r>
            <a:r>
              <a:rPr lang="en-US" dirty="0" err="1" smtClean="0"/>
              <a:t>ललित</a:t>
            </a:r>
            <a:r>
              <a:rPr lang="en-US" dirty="0" smtClean="0"/>
              <a:t> </a:t>
            </a:r>
            <a:r>
              <a:rPr lang="en-US" dirty="0" err="1" smtClean="0"/>
              <a:t>कलाविष्कार</a:t>
            </a:r>
            <a:r>
              <a:rPr lang="en-US" dirty="0" smtClean="0"/>
              <a:t> </a:t>
            </a:r>
            <a:r>
              <a:rPr lang="en-US" dirty="0" err="1" smtClean="0"/>
              <a:t>म्हणजे</a:t>
            </a:r>
            <a:r>
              <a:rPr lang="en-US" dirty="0" smtClean="0"/>
              <a:t> </a:t>
            </a:r>
            <a:r>
              <a:rPr lang="en-US" dirty="0" err="1" smtClean="0"/>
              <a:t>कलावंताने</a:t>
            </a:r>
            <a:r>
              <a:rPr lang="en-US" dirty="0" smtClean="0"/>
              <a:t> </a:t>
            </a:r>
            <a:r>
              <a:rPr lang="en-US" dirty="0" err="1" smtClean="0"/>
              <a:t>आपल्या</a:t>
            </a:r>
            <a:r>
              <a:rPr lang="en-US" dirty="0" smtClean="0"/>
              <a:t> </a:t>
            </a:r>
            <a:r>
              <a:rPr lang="en-US" dirty="0" err="1" smtClean="0"/>
              <a:t>अनुभवांची</a:t>
            </a:r>
            <a:r>
              <a:rPr lang="en-US" dirty="0" smtClean="0"/>
              <a:t> </a:t>
            </a:r>
            <a:r>
              <a:rPr lang="en-US" dirty="0" err="1" smtClean="0"/>
              <a:t>प्रतिभा</a:t>
            </a:r>
            <a:r>
              <a:rPr lang="en-US" dirty="0" smtClean="0"/>
              <a:t> </a:t>
            </a:r>
            <a:r>
              <a:rPr lang="en-US" dirty="0" err="1" smtClean="0"/>
              <a:t>कल्पना</a:t>
            </a:r>
            <a:r>
              <a:rPr lang="en-US" dirty="0" smtClean="0"/>
              <a:t> </a:t>
            </a:r>
            <a:r>
              <a:rPr lang="en-US" dirty="0" err="1" smtClean="0"/>
              <a:t>यांच्या</a:t>
            </a:r>
            <a:r>
              <a:rPr lang="en-US" dirty="0" smtClean="0"/>
              <a:t> </a:t>
            </a:r>
            <a:r>
              <a:rPr lang="en-US" dirty="0" err="1" smtClean="0"/>
              <a:t>आधारे</a:t>
            </a:r>
            <a:r>
              <a:rPr lang="en-US" dirty="0" smtClean="0"/>
              <a:t> </a:t>
            </a:r>
            <a:r>
              <a:rPr lang="en-US" dirty="0" err="1" smtClean="0"/>
              <a:t>साधलेली</a:t>
            </a:r>
            <a:r>
              <a:rPr lang="en-US" dirty="0" smtClean="0"/>
              <a:t> </a:t>
            </a:r>
            <a:r>
              <a:rPr lang="en-US" dirty="0" err="1" smtClean="0"/>
              <a:t>पुनर्निर्मिती</a:t>
            </a:r>
            <a:r>
              <a:rPr lang="en-US" dirty="0" smtClean="0"/>
              <a:t> </a:t>
            </a:r>
            <a:r>
              <a:rPr lang="en-US" dirty="0" err="1" smtClean="0"/>
              <a:t>होय</a:t>
            </a:r>
            <a:r>
              <a:rPr lang="en-US" dirty="0" smtClean="0"/>
              <a:t> . </a:t>
            </a:r>
            <a:r>
              <a:rPr lang="en-US" dirty="0" err="1" smtClean="0"/>
              <a:t>सौंदर्य</a:t>
            </a:r>
            <a:r>
              <a:rPr lang="en-US" dirty="0" smtClean="0"/>
              <a:t> </a:t>
            </a:r>
            <a:r>
              <a:rPr lang="en-US" dirty="0" err="1" smtClean="0"/>
              <a:t>हे</a:t>
            </a:r>
            <a:r>
              <a:rPr lang="en-US" dirty="0" smtClean="0"/>
              <a:t> </a:t>
            </a:r>
            <a:r>
              <a:rPr lang="en-US" dirty="0" err="1" smtClean="0"/>
              <a:t>या</a:t>
            </a:r>
            <a:r>
              <a:rPr lang="en-US" dirty="0" smtClean="0"/>
              <a:t> </a:t>
            </a:r>
            <a:r>
              <a:rPr lang="en-US" dirty="0" err="1" smtClean="0"/>
              <a:t>सर्वांमागील</a:t>
            </a:r>
            <a:r>
              <a:rPr lang="en-US" dirty="0" smtClean="0"/>
              <a:t> </a:t>
            </a:r>
            <a:r>
              <a:rPr lang="en-US" dirty="0" err="1" smtClean="0"/>
              <a:t>समान</a:t>
            </a:r>
            <a:r>
              <a:rPr lang="en-US" dirty="0" smtClean="0"/>
              <a:t> </a:t>
            </a:r>
            <a:r>
              <a:rPr lang="en-US" dirty="0" err="1" smtClean="0"/>
              <a:t>सूत्र</a:t>
            </a:r>
            <a:r>
              <a:rPr lang="en-US" dirty="0" smtClean="0"/>
              <a:t> </a:t>
            </a:r>
            <a:r>
              <a:rPr lang="en-US" dirty="0" err="1" smtClean="0"/>
              <a:t>आहे</a:t>
            </a:r>
            <a:r>
              <a:rPr lang="en-US" dirty="0" smtClean="0"/>
              <a:t> </a:t>
            </a:r>
            <a:r>
              <a:rPr lang="en-US" dirty="0" err="1" smtClean="0"/>
              <a:t>पण</a:t>
            </a:r>
            <a:r>
              <a:rPr lang="en-US" dirty="0" smtClean="0"/>
              <a:t> </a:t>
            </a:r>
            <a:r>
              <a:rPr lang="en-US" dirty="0" err="1" smtClean="0"/>
              <a:t>फरक</a:t>
            </a:r>
            <a:r>
              <a:rPr lang="en-US" dirty="0" smtClean="0"/>
              <a:t> </a:t>
            </a:r>
            <a:r>
              <a:rPr lang="en-US" dirty="0" err="1" smtClean="0"/>
              <a:t>पडतो</a:t>
            </a:r>
            <a:r>
              <a:rPr lang="en-US" dirty="0" smtClean="0"/>
              <a:t> </a:t>
            </a:r>
            <a:r>
              <a:rPr lang="en-US" dirty="0" err="1" smtClean="0"/>
              <a:t>तो</a:t>
            </a:r>
            <a:r>
              <a:rPr lang="en-US" dirty="0" smtClean="0"/>
              <a:t> </a:t>
            </a:r>
            <a:r>
              <a:rPr lang="en-US" dirty="0" err="1" smtClean="0"/>
              <a:t>या</a:t>
            </a:r>
            <a:r>
              <a:rPr lang="en-US" dirty="0" smtClean="0"/>
              <a:t> </a:t>
            </a:r>
            <a:r>
              <a:rPr lang="en-US" dirty="0" err="1" smtClean="0"/>
              <a:t>पुनर्निर्मिती</a:t>
            </a:r>
            <a:r>
              <a:rPr lang="en-US" dirty="0" smtClean="0"/>
              <a:t> </a:t>
            </a:r>
            <a:r>
              <a:rPr lang="en-US" dirty="0" err="1" smtClean="0"/>
              <a:t>साधल्या</a:t>
            </a:r>
            <a:r>
              <a:rPr lang="en-US" dirty="0" smtClean="0"/>
              <a:t> </a:t>
            </a:r>
            <a:r>
              <a:rPr lang="en-US" dirty="0" err="1" smtClean="0"/>
              <a:t>जाणाऱ्या</a:t>
            </a:r>
            <a:r>
              <a:rPr lang="en-US" dirty="0" smtClean="0"/>
              <a:t> </a:t>
            </a:r>
            <a:r>
              <a:rPr lang="en-US" dirty="0" err="1" smtClean="0"/>
              <a:t>मूलद्रव्यांच्या</a:t>
            </a:r>
            <a:r>
              <a:rPr lang="en-US" dirty="0" smtClean="0"/>
              <a:t> </a:t>
            </a:r>
            <a:r>
              <a:rPr lang="en-US" dirty="0" err="1" smtClean="0"/>
              <a:t>भिन्न</a:t>
            </a:r>
            <a:r>
              <a:rPr lang="en-US" dirty="0" smtClean="0"/>
              <a:t> </a:t>
            </a:r>
            <a:r>
              <a:rPr lang="en-US" dirty="0" err="1" smtClean="0"/>
              <a:t>स्वरूपामुळे</a:t>
            </a:r>
            <a:r>
              <a:rPr lang="en-US" dirty="0" smtClean="0"/>
              <a:t> , </a:t>
            </a:r>
            <a:r>
              <a:rPr lang="en-US" dirty="0" err="1" smtClean="0"/>
              <a:t>असे</a:t>
            </a:r>
            <a:r>
              <a:rPr lang="en-US" dirty="0" smtClean="0"/>
              <a:t> </a:t>
            </a:r>
            <a:r>
              <a:rPr lang="en-US" dirty="0" err="1" smtClean="0"/>
              <a:t>साहित्याचे</a:t>
            </a:r>
            <a:r>
              <a:rPr lang="en-US" dirty="0" smtClean="0"/>
              <a:t> </a:t>
            </a:r>
            <a:r>
              <a:rPr lang="en-US" dirty="0" err="1" smtClean="0"/>
              <a:t>स्वरूप</a:t>
            </a:r>
            <a:r>
              <a:rPr lang="en-US" dirty="0" smtClean="0"/>
              <a:t> </a:t>
            </a:r>
            <a:r>
              <a:rPr lang="en-US" dirty="0" err="1" smtClean="0"/>
              <a:t>म्हणता</a:t>
            </a:r>
            <a:r>
              <a:rPr lang="en-US" dirty="0" smtClean="0"/>
              <a:t> </a:t>
            </a:r>
            <a:r>
              <a:rPr lang="en-US" dirty="0" err="1" smtClean="0"/>
              <a:t>येईल</a:t>
            </a:r>
            <a:r>
              <a:rPr lang="en-US" dirty="0" smtClean="0"/>
              <a:t> , </a:t>
            </a:r>
            <a:r>
              <a:rPr lang="en-US" dirty="0" err="1" smtClean="0"/>
              <a:t>मूलद्रव्य</a:t>
            </a:r>
            <a:r>
              <a:rPr lang="en-US" dirty="0" smtClean="0"/>
              <a:t> </a:t>
            </a:r>
            <a:r>
              <a:rPr lang="en-US" dirty="0" err="1" smtClean="0"/>
              <a:t>म्हणजे</a:t>
            </a:r>
            <a:r>
              <a:rPr lang="en-US" dirty="0" smtClean="0"/>
              <a:t> </a:t>
            </a:r>
            <a:r>
              <a:rPr lang="en-US" dirty="0" err="1" smtClean="0"/>
              <a:t>कलावंत</a:t>
            </a:r>
            <a:r>
              <a:rPr lang="en-US" dirty="0" smtClean="0"/>
              <a:t> </a:t>
            </a:r>
            <a:r>
              <a:rPr lang="en-US" dirty="0" err="1" smtClean="0"/>
              <a:t>वापरत</a:t>
            </a:r>
            <a:r>
              <a:rPr lang="en-US" dirty="0" smtClean="0"/>
              <a:t> </a:t>
            </a:r>
            <a:r>
              <a:rPr lang="en-US" dirty="0" err="1" smtClean="0"/>
              <a:t>असलेल्या</a:t>
            </a:r>
            <a:r>
              <a:rPr lang="en-US" dirty="0" smtClean="0"/>
              <a:t> </a:t>
            </a:r>
            <a:r>
              <a:rPr lang="en-US" dirty="0" err="1" smtClean="0"/>
              <a:t>इंद्रियगोचर</a:t>
            </a:r>
            <a:r>
              <a:rPr lang="en-US" dirty="0" smtClean="0"/>
              <a:t> </a:t>
            </a:r>
            <a:r>
              <a:rPr lang="en-US" dirty="0" err="1" smtClean="0"/>
              <a:t>वस्तू</a:t>
            </a:r>
            <a:r>
              <a:rPr lang="en-US" dirty="0" smtClean="0"/>
              <a:t> </a:t>
            </a:r>
            <a:r>
              <a:rPr lang="en-US" dirty="0" err="1" smtClean="0"/>
              <a:t>वा</a:t>
            </a:r>
            <a:r>
              <a:rPr lang="en-US" dirty="0" smtClean="0"/>
              <a:t> </a:t>
            </a:r>
            <a:r>
              <a:rPr lang="en-US" dirty="0" err="1" smtClean="0"/>
              <a:t>प्राथमिक</a:t>
            </a:r>
            <a:r>
              <a:rPr lang="en-US" dirty="0" smtClean="0"/>
              <a:t> </a:t>
            </a:r>
            <a:r>
              <a:rPr lang="en-US" dirty="0" err="1" smtClean="0"/>
              <a:t>सामग्री</a:t>
            </a:r>
            <a:r>
              <a:rPr lang="en-US" dirty="0" smtClean="0"/>
              <a:t> </a:t>
            </a:r>
            <a:r>
              <a:rPr lang="en-US" dirty="0" err="1" smtClean="0"/>
              <a:t>होय</a:t>
            </a:r>
            <a:r>
              <a:rPr lang="en-US" dirty="0" smtClean="0"/>
              <a:t> . </a:t>
            </a:r>
            <a:r>
              <a:rPr lang="en-US" dirty="0" err="1" smtClean="0"/>
              <a:t>मूलद्रव्याच्या</a:t>
            </a:r>
            <a:r>
              <a:rPr lang="en-US" dirty="0" smtClean="0"/>
              <a:t> </a:t>
            </a:r>
            <a:r>
              <a:rPr lang="en-US" dirty="0" err="1" smtClean="0"/>
              <a:t>योग्यायोग्यतेची</a:t>
            </a:r>
            <a:r>
              <a:rPr lang="en-US" dirty="0" smtClean="0"/>
              <a:t> </a:t>
            </a:r>
            <a:r>
              <a:rPr lang="en-US" dirty="0" err="1" smtClean="0"/>
              <a:t>आणि</a:t>
            </a:r>
            <a:r>
              <a:rPr lang="en-US" dirty="0" smtClean="0"/>
              <a:t> </a:t>
            </a:r>
            <a:r>
              <a:rPr lang="en-US" dirty="0" err="1" smtClean="0"/>
              <a:t>उपयोजनेची</a:t>
            </a:r>
            <a:r>
              <a:rPr lang="en-US" dirty="0" smtClean="0"/>
              <a:t> </a:t>
            </a:r>
            <a:r>
              <a:rPr lang="en-US" dirty="0" err="1" smtClean="0"/>
              <a:t>चांगली</a:t>
            </a:r>
            <a:r>
              <a:rPr lang="en-US" dirty="0" smtClean="0"/>
              <a:t> </a:t>
            </a:r>
            <a:r>
              <a:rPr lang="en-US" dirty="0" err="1" smtClean="0"/>
              <a:t>जाणीव</a:t>
            </a:r>
            <a:r>
              <a:rPr lang="en-US" dirty="0" smtClean="0"/>
              <a:t> </a:t>
            </a:r>
            <a:r>
              <a:rPr lang="en-US" dirty="0" err="1" smtClean="0"/>
              <a:t>त्या</a:t>
            </a:r>
            <a:r>
              <a:rPr lang="en-US" dirty="0" smtClean="0"/>
              <a:t> - </a:t>
            </a:r>
            <a:r>
              <a:rPr lang="en-US" dirty="0" err="1" smtClean="0"/>
              <a:t>त्या</a:t>
            </a:r>
            <a:r>
              <a:rPr lang="en-US" dirty="0" smtClean="0"/>
              <a:t> </a:t>
            </a:r>
            <a:r>
              <a:rPr lang="en-US" dirty="0" err="1" smtClean="0"/>
              <a:t>कलावंतांकडे</a:t>
            </a:r>
            <a:r>
              <a:rPr lang="en-US" dirty="0" smtClean="0"/>
              <a:t> </a:t>
            </a:r>
            <a:r>
              <a:rPr lang="en-US" dirty="0" err="1" smtClean="0"/>
              <a:t>असणे</a:t>
            </a:r>
            <a:r>
              <a:rPr lang="en-US" dirty="0" smtClean="0"/>
              <a:t> </a:t>
            </a:r>
            <a:r>
              <a:rPr lang="en-US" dirty="0" err="1" smtClean="0"/>
              <a:t>आवश्यक</a:t>
            </a:r>
            <a:r>
              <a:rPr lang="en-US" dirty="0" smtClean="0"/>
              <a:t> </a:t>
            </a:r>
            <a:r>
              <a:rPr lang="en-US" dirty="0" err="1" smtClean="0"/>
              <a:t>असते</a:t>
            </a:r>
            <a:r>
              <a:rPr lang="en-US" dirty="0" smtClean="0"/>
              <a:t> . </a:t>
            </a:r>
            <a:r>
              <a:rPr lang="en-US" dirty="0" err="1" smtClean="0"/>
              <a:t>अशा</a:t>
            </a:r>
            <a:r>
              <a:rPr lang="en-US" dirty="0" smtClean="0"/>
              <a:t> </a:t>
            </a:r>
            <a:r>
              <a:rPr lang="en-US" dirty="0" err="1" smtClean="0"/>
              <a:t>मूलद्रव्याचा</a:t>
            </a:r>
            <a:r>
              <a:rPr lang="en-US" dirty="0" smtClean="0"/>
              <a:t> </a:t>
            </a:r>
            <a:r>
              <a:rPr lang="en-US" dirty="0" err="1" smtClean="0"/>
              <a:t>प्रतिभेच्या</a:t>
            </a:r>
            <a:r>
              <a:rPr lang="en-US" dirty="0" smtClean="0"/>
              <a:t> </a:t>
            </a:r>
            <a:r>
              <a:rPr lang="en-US" dirty="0" err="1" smtClean="0"/>
              <a:t>स्पर्शाने</a:t>
            </a:r>
            <a:r>
              <a:rPr lang="en-US" dirty="0" smtClean="0"/>
              <a:t> </a:t>
            </a:r>
            <a:r>
              <a:rPr lang="en-US" dirty="0" err="1" smtClean="0"/>
              <a:t>पुनीत</a:t>
            </a:r>
            <a:r>
              <a:rPr lang="en-US" dirty="0" smtClean="0"/>
              <a:t> </a:t>
            </a:r>
            <a:r>
              <a:rPr lang="en-US" dirty="0" err="1" smtClean="0"/>
              <a:t>झालेला</a:t>
            </a:r>
            <a:r>
              <a:rPr lang="en-US" dirty="0" smtClean="0"/>
              <a:t> </a:t>
            </a:r>
            <a:r>
              <a:rPr lang="en-US" dirty="0" err="1" smtClean="0"/>
              <a:t>कौशल्यपूर्ण</a:t>
            </a:r>
            <a:r>
              <a:rPr lang="en-US" dirty="0" smtClean="0"/>
              <a:t> </a:t>
            </a:r>
            <a:r>
              <a:rPr lang="en-US" dirty="0" err="1" smtClean="0"/>
              <a:t>वापर</a:t>
            </a:r>
            <a:r>
              <a:rPr lang="en-US" dirty="0" smtClean="0"/>
              <a:t> </a:t>
            </a:r>
            <a:r>
              <a:rPr lang="en-US" dirty="0" err="1" smtClean="0"/>
              <a:t>प्रत्येक</a:t>
            </a:r>
            <a:r>
              <a:rPr lang="en-US" dirty="0" smtClean="0"/>
              <a:t> </a:t>
            </a:r>
            <a:r>
              <a:rPr lang="en-US" dirty="0" err="1" smtClean="0"/>
              <a:t>कलेत</a:t>
            </a:r>
            <a:r>
              <a:rPr lang="en-US" dirty="0" smtClean="0"/>
              <a:t> </a:t>
            </a:r>
            <a:r>
              <a:rPr lang="en-US" dirty="0" err="1" smtClean="0"/>
              <a:t>होत</a:t>
            </a:r>
            <a:r>
              <a:rPr lang="en-US" dirty="0" smtClean="0"/>
              <a:t> </a:t>
            </a:r>
            <a:r>
              <a:rPr lang="en-US" dirty="0" err="1" smtClean="0"/>
              <a:t>असतो</a:t>
            </a:r>
            <a:r>
              <a:rPr lang="en-US" dirty="0" smtClean="0"/>
              <a:t> 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0087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C00000"/>
                </a:solidFill>
              </a:rPr>
              <a:t>ब ) शब्दांची रूपे :</a:t>
            </a:r>
            <a:endParaRPr lang="en-US" sz="280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4725"/>
            <a:ext cx="8229600" cy="5151438"/>
          </a:xfrm>
        </p:spPr>
        <p:txBody>
          <a:bodyPr>
            <a:normAutofit fontScale="25000" lnSpcReduction="20000"/>
          </a:bodyPr>
          <a:lstStyle/>
          <a:p>
            <a:pPr algn="just" eaLnBrk="1" hangingPunct="1">
              <a:lnSpc>
                <a:spcPct val="220000"/>
              </a:lnSpc>
              <a:buFont typeface="Arial" charset="0"/>
              <a:buNone/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5600" dirty="0" smtClean="0"/>
              <a:t>' </a:t>
            </a:r>
            <a:r>
              <a:rPr lang="en-US" sz="5600" dirty="0" err="1" smtClean="0"/>
              <a:t>समीक्षेची</a:t>
            </a:r>
            <a:r>
              <a:rPr lang="en-US" sz="5600" dirty="0" smtClean="0"/>
              <a:t> </a:t>
            </a:r>
            <a:r>
              <a:rPr lang="en-US" sz="5600" dirty="0" err="1" smtClean="0"/>
              <a:t>नवी</a:t>
            </a:r>
            <a:r>
              <a:rPr lang="en-US" sz="5600" dirty="0" smtClean="0"/>
              <a:t> </a:t>
            </a:r>
            <a:r>
              <a:rPr lang="en-US" sz="5600" dirty="0" err="1" smtClean="0"/>
              <a:t>रूपे</a:t>
            </a:r>
            <a:r>
              <a:rPr lang="en-US" sz="5600" dirty="0" smtClean="0"/>
              <a:t> ' </a:t>
            </a:r>
            <a:r>
              <a:rPr lang="en-US" sz="5600" dirty="0" err="1" smtClean="0"/>
              <a:t>या</a:t>
            </a:r>
            <a:r>
              <a:rPr lang="en-US" sz="5600" dirty="0" smtClean="0"/>
              <a:t> </a:t>
            </a:r>
            <a:r>
              <a:rPr lang="en-US" sz="5600" dirty="0" err="1" smtClean="0"/>
              <a:t>लेखसंग्रहातील</a:t>
            </a:r>
            <a:r>
              <a:rPr lang="en-US" sz="5600" dirty="0" smtClean="0"/>
              <a:t> </a:t>
            </a:r>
            <a:r>
              <a:rPr lang="en-US" sz="5600" dirty="0" err="1" smtClean="0"/>
              <a:t>कवितेची</a:t>
            </a:r>
            <a:r>
              <a:rPr lang="en-US" sz="5600" dirty="0" smtClean="0"/>
              <a:t> </a:t>
            </a:r>
            <a:r>
              <a:rPr lang="en-US" sz="5600" dirty="0" err="1" smtClean="0"/>
              <a:t>सौंदर्यसर्जक</a:t>
            </a:r>
            <a:r>
              <a:rPr lang="en-US" sz="5600" dirty="0" smtClean="0"/>
              <a:t> </a:t>
            </a:r>
            <a:r>
              <a:rPr lang="en-US" sz="5600" dirty="0" err="1" smtClean="0"/>
              <a:t>भाषा</a:t>
            </a:r>
            <a:r>
              <a:rPr lang="en-US" sz="5600" dirty="0" smtClean="0"/>
              <a:t> ' </a:t>
            </a:r>
            <a:r>
              <a:rPr lang="en-US" sz="5600" dirty="0" err="1" smtClean="0"/>
              <a:t>या</a:t>
            </a:r>
            <a:r>
              <a:rPr lang="en-US" sz="5600" dirty="0" smtClean="0"/>
              <a:t> </a:t>
            </a:r>
            <a:r>
              <a:rPr lang="en-US" sz="5600" dirty="0" err="1" smtClean="0"/>
              <a:t>लेखात</a:t>
            </a:r>
            <a:r>
              <a:rPr lang="en-US" sz="5600" dirty="0" smtClean="0"/>
              <a:t> </a:t>
            </a:r>
            <a:r>
              <a:rPr lang="en-US" sz="5600" dirty="0" err="1" smtClean="0"/>
              <a:t>प्रा</a:t>
            </a:r>
            <a:r>
              <a:rPr lang="en-US" sz="5600" dirty="0" smtClean="0"/>
              <a:t> . </a:t>
            </a:r>
            <a:r>
              <a:rPr lang="en-US" sz="5600" dirty="0" err="1" smtClean="0"/>
              <a:t>गंगाधर</a:t>
            </a:r>
            <a:r>
              <a:rPr lang="en-US" sz="5600" dirty="0" smtClean="0"/>
              <a:t> </a:t>
            </a:r>
            <a:r>
              <a:rPr lang="en-US" sz="5600" dirty="0" err="1" smtClean="0"/>
              <a:t>पाटील</a:t>
            </a:r>
            <a:r>
              <a:rPr lang="en-US" sz="5600" dirty="0" smtClean="0"/>
              <a:t> </a:t>
            </a:r>
            <a:r>
              <a:rPr lang="en-US" sz="5600" dirty="0" err="1" smtClean="0"/>
              <a:t>यांनी</a:t>
            </a:r>
            <a:r>
              <a:rPr lang="en-US" sz="5600" dirty="0" smtClean="0"/>
              <a:t> </a:t>
            </a:r>
            <a:r>
              <a:rPr lang="en-US" sz="5600" dirty="0" err="1" smtClean="0"/>
              <a:t>फर्दिनांद</a:t>
            </a:r>
            <a:r>
              <a:rPr lang="en-US" sz="5600" dirty="0" smtClean="0"/>
              <a:t> द </a:t>
            </a:r>
            <a:r>
              <a:rPr lang="en-US" sz="5600" dirty="0" err="1" smtClean="0"/>
              <a:t>सोस्यूर</a:t>
            </a:r>
            <a:r>
              <a:rPr lang="en-US" sz="5600" dirty="0" smtClean="0"/>
              <a:t> </a:t>
            </a:r>
            <a:r>
              <a:rPr lang="en-US" sz="5600" dirty="0" err="1" smtClean="0"/>
              <a:t>या</a:t>
            </a:r>
            <a:r>
              <a:rPr lang="en-US" sz="5600" dirty="0" smtClean="0"/>
              <a:t> </a:t>
            </a:r>
            <a:r>
              <a:rPr lang="en-US" sz="5600" dirty="0" err="1" smtClean="0"/>
              <a:t>चिन्हार्थ</a:t>
            </a:r>
            <a:r>
              <a:rPr lang="en-US" sz="5600" dirty="0" smtClean="0"/>
              <a:t> </a:t>
            </a:r>
            <a:r>
              <a:rPr lang="en-US" sz="5600" dirty="0" err="1" smtClean="0"/>
              <a:t>शास्त्राच्या</a:t>
            </a:r>
            <a:r>
              <a:rPr lang="en-US" sz="5600" dirty="0" smtClean="0"/>
              <a:t> </a:t>
            </a:r>
            <a:r>
              <a:rPr lang="en-US" sz="5600" dirty="0" err="1" smtClean="0"/>
              <a:t>प्रणेत्याची</a:t>
            </a:r>
            <a:r>
              <a:rPr lang="en-US" sz="5600" dirty="0" smtClean="0"/>
              <a:t> </a:t>
            </a:r>
            <a:r>
              <a:rPr lang="en-US" sz="5600" dirty="0" err="1" smtClean="0"/>
              <a:t>भूमिका</a:t>
            </a:r>
            <a:r>
              <a:rPr lang="en-US" sz="5600" dirty="0" smtClean="0"/>
              <a:t> </a:t>
            </a:r>
            <a:r>
              <a:rPr lang="en-US" sz="5600" dirty="0" err="1" smtClean="0"/>
              <a:t>चांगल्या</a:t>
            </a:r>
            <a:r>
              <a:rPr lang="en-US" sz="5600" dirty="0" smtClean="0"/>
              <a:t> त-</a:t>
            </a:r>
            <a:r>
              <a:rPr lang="en-US" sz="5600" dirty="0" err="1" smtClean="0"/>
              <a:t>हेने</a:t>
            </a:r>
            <a:r>
              <a:rPr lang="en-US" sz="5600" dirty="0" smtClean="0"/>
              <a:t> </a:t>
            </a:r>
            <a:r>
              <a:rPr lang="en-US" sz="5600" dirty="0" err="1" smtClean="0"/>
              <a:t>स्पष्ट</a:t>
            </a:r>
            <a:r>
              <a:rPr lang="en-US" sz="5600" dirty="0" smtClean="0"/>
              <a:t> </a:t>
            </a:r>
            <a:r>
              <a:rPr lang="en-US" sz="5600" dirty="0" err="1" smtClean="0"/>
              <a:t>केली</a:t>
            </a:r>
            <a:r>
              <a:rPr lang="en-US" sz="5600" dirty="0" smtClean="0"/>
              <a:t> </a:t>
            </a:r>
            <a:r>
              <a:rPr lang="en-US" sz="5600" dirty="0" err="1" smtClean="0"/>
              <a:t>आहे</a:t>
            </a:r>
            <a:r>
              <a:rPr lang="en-US" sz="5600" dirty="0" smtClean="0"/>
              <a:t> . </a:t>
            </a:r>
            <a:r>
              <a:rPr lang="en-US" sz="5600" dirty="0" err="1" smtClean="0"/>
              <a:t>त्यावरून</a:t>
            </a:r>
            <a:r>
              <a:rPr lang="en-US" sz="5600" dirty="0" smtClean="0"/>
              <a:t> </a:t>
            </a:r>
            <a:r>
              <a:rPr lang="en-US" sz="5600" dirty="0" err="1" smtClean="0"/>
              <a:t>एकूण</a:t>
            </a:r>
            <a:r>
              <a:rPr lang="en-US" sz="5600" dirty="0" smtClean="0"/>
              <a:t> ' </a:t>
            </a:r>
            <a:r>
              <a:rPr lang="en-US" sz="5600" dirty="0" err="1" smtClean="0"/>
              <a:t>शब्दा</a:t>
            </a:r>
            <a:r>
              <a:rPr lang="en-US" sz="5600" dirty="0" smtClean="0"/>
              <a:t> ' </a:t>
            </a:r>
            <a:r>
              <a:rPr lang="en-US" sz="5600" dirty="0" err="1" smtClean="0"/>
              <a:t>बद्दलचीच</a:t>
            </a:r>
            <a:r>
              <a:rPr lang="en-US" sz="5600" dirty="0" smtClean="0"/>
              <a:t> </a:t>
            </a:r>
            <a:r>
              <a:rPr lang="en-US" sz="5600" dirty="0" err="1" smtClean="0"/>
              <a:t>एक</a:t>
            </a:r>
            <a:r>
              <a:rPr lang="en-US" sz="5600" dirty="0" smtClean="0"/>
              <a:t> </a:t>
            </a:r>
            <a:r>
              <a:rPr lang="en-US" sz="5600" dirty="0" err="1" smtClean="0"/>
              <a:t>अगदी</a:t>
            </a:r>
            <a:r>
              <a:rPr lang="en-US" sz="5600" dirty="0" smtClean="0"/>
              <a:t> </a:t>
            </a:r>
            <a:r>
              <a:rPr lang="en-US" sz="5600" dirty="0" err="1" smtClean="0"/>
              <a:t>वेगळी</a:t>
            </a:r>
            <a:r>
              <a:rPr lang="en-US" sz="5600" dirty="0" smtClean="0"/>
              <a:t> </a:t>
            </a:r>
            <a:r>
              <a:rPr lang="en-US" sz="5600" dirty="0" err="1" smtClean="0"/>
              <a:t>भूमिका</a:t>
            </a:r>
            <a:r>
              <a:rPr lang="en-US" sz="5600" dirty="0" smtClean="0"/>
              <a:t> </a:t>
            </a:r>
            <a:r>
              <a:rPr lang="en-US" sz="5600" dirty="0" err="1" smtClean="0"/>
              <a:t>समजते</a:t>
            </a:r>
            <a:r>
              <a:rPr lang="en-US" sz="5600" dirty="0" smtClean="0"/>
              <a:t> . </a:t>
            </a:r>
            <a:r>
              <a:rPr lang="en-US" sz="5600" dirty="0" err="1" smtClean="0"/>
              <a:t>सोस्यूरच्या</a:t>
            </a:r>
            <a:r>
              <a:rPr lang="en-US" sz="5600" dirty="0" smtClean="0"/>
              <a:t> </a:t>
            </a:r>
            <a:r>
              <a:rPr lang="en-US" sz="5600" dirty="0" err="1" smtClean="0"/>
              <a:t>मते</a:t>
            </a:r>
            <a:r>
              <a:rPr lang="en-US" sz="5600" dirty="0" smtClean="0"/>
              <a:t> , " </a:t>
            </a:r>
            <a:r>
              <a:rPr lang="en-US" sz="5600" dirty="0" err="1" smtClean="0"/>
              <a:t>मानवी</a:t>
            </a:r>
            <a:r>
              <a:rPr lang="en-US" sz="5600" dirty="0" smtClean="0"/>
              <a:t> </a:t>
            </a:r>
            <a:r>
              <a:rPr lang="en-US" sz="5600" dirty="0" err="1" smtClean="0"/>
              <a:t>भाषा</a:t>
            </a:r>
            <a:r>
              <a:rPr lang="en-US" sz="5600" dirty="0" smtClean="0"/>
              <a:t> </a:t>
            </a:r>
            <a:r>
              <a:rPr lang="en-US" sz="5600" dirty="0" err="1" smtClean="0"/>
              <a:t>ही</a:t>
            </a:r>
            <a:r>
              <a:rPr lang="en-US" sz="5600" dirty="0" smtClean="0"/>
              <a:t> </a:t>
            </a:r>
            <a:r>
              <a:rPr lang="en-US" sz="5600" dirty="0" err="1" smtClean="0"/>
              <a:t>एकप्रकारची</a:t>
            </a:r>
            <a:r>
              <a:rPr lang="en-US" sz="5600" dirty="0" smtClean="0"/>
              <a:t> </a:t>
            </a:r>
            <a:r>
              <a:rPr lang="en-US" sz="5600" dirty="0" err="1" smtClean="0"/>
              <a:t>चिन्हव्यवस्था</a:t>
            </a:r>
            <a:r>
              <a:rPr lang="en-US" sz="5600" dirty="0" smtClean="0"/>
              <a:t> </a:t>
            </a:r>
            <a:r>
              <a:rPr lang="en-US" sz="5600" dirty="0" err="1" smtClean="0"/>
              <a:t>असून</a:t>
            </a:r>
            <a:r>
              <a:rPr lang="en-US" sz="5600" dirty="0" smtClean="0"/>
              <a:t> , </a:t>
            </a:r>
            <a:r>
              <a:rPr lang="en-US" sz="5600" dirty="0" err="1" smtClean="0"/>
              <a:t>शब्द</a:t>
            </a:r>
            <a:r>
              <a:rPr lang="en-US" sz="5600" dirty="0" smtClean="0"/>
              <a:t> </a:t>
            </a:r>
            <a:r>
              <a:rPr lang="en-US" sz="5600" dirty="0" err="1" smtClean="0"/>
              <a:t>हा</a:t>
            </a:r>
            <a:r>
              <a:rPr lang="en-US" sz="5600" dirty="0" smtClean="0"/>
              <a:t> </a:t>
            </a:r>
            <a:r>
              <a:rPr lang="en-US" sz="5600" dirty="0" err="1" smtClean="0"/>
              <a:t>तिचा</a:t>
            </a:r>
            <a:r>
              <a:rPr lang="en-US" sz="5600" dirty="0" smtClean="0"/>
              <a:t> </a:t>
            </a:r>
            <a:r>
              <a:rPr lang="en-US" sz="5600" dirty="0" err="1" smtClean="0"/>
              <a:t>लघुत्तम</a:t>
            </a:r>
            <a:r>
              <a:rPr lang="en-US" sz="5600" dirty="0" smtClean="0"/>
              <a:t> </a:t>
            </a:r>
            <a:r>
              <a:rPr lang="en-US" sz="5600" dirty="0" err="1" smtClean="0"/>
              <a:t>घटक</a:t>
            </a:r>
            <a:r>
              <a:rPr lang="en-US" sz="5600" dirty="0" smtClean="0"/>
              <a:t> </a:t>
            </a:r>
            <a:r>
              <a:rPr lang="en-US" sz="5600" dirty="0" err="1" smtClean="0"/>
              <a:t>होय</a:t>
            </a:r>
            <a:r>
              <a:rPr lang="en-US" sz="5600" dirty="0" smtClean="0"/>
              <a:t> " . </a:t>
            </a:r>
            <a:r>
              <a:rPr lang="en-US" sz="5600" dirty="0" err="1" smtClean="0"/>
              <a:t>या</a:t>
            </a:r>
            <a:r>
              <a:rPr lang="en-US" sz="5600" dirty="0" smtClean="0"/>
              <a:t> ' </a:t>
            </a:r>
            <a:r>
              <a:rPr lang="en-US" sz="5600" dirty="0" err="1" smtClean="0"/>
              <a:t>भाषिक</a:t>
            </a:r>
            <a:r>
              <a:rPr lang="en-US" sz="5600" dirty="0" smtClean="0"/>
              <a:t> </a:t>
            </a:r>
            <a:r>
              <a:rPr lang="en-US" sz="5600" dirty="0" err="1" smtClean="0"/>
              <a:t>चिन्हाला</a:t>
            </a:r>
            <a:r>
              <a:rPr lang="en-US" sz="5600" dirty="0" smtClean="0"/>
              <a:t> ' ( </a:t>
            </a:r>
            <a:r>
              <a:rPr lang="en-US" sz="5600" dirty="0" err="1" smtClean="0"/>
              <a:t>म्हणजे</a:t>
            </a:r>
            <a:r>
              <a:rPr lang="en-US" sz="5600" dirty="0" smtClean="0"/>
              <a:t> </a:t>
            </a:r>
            <a:r>
              <a:rPr lang="en-US" sz="5600" dirty="0" err="1" smtClean="0"/>
              <a:t>शब्दाला</a:t>
            </a:r>
            <a:r>
              <a:rPr lang="en-US" sz="5600" dirty="0" smtClean="0"/>
              <a:t> ) </a:t>
            </a:r>
            <a:r>
              <a:rPr lang="en-US" sz="5600" dirty="0" err="1" smtClean="0"/>
              <a:t>दोन</a:t>
            </a:r>
            <a:r>
              <a:rPr lang="en-US" sz="5600" dirty="0" smtClean="0"/>
              <a:t> </a:t>
            </a:r>
            <a:r>
              <a:rPr lang="en-US" sz="5600" dirty="0" err="1" smtClean="0"/>
              <a:t>रूपे</a:t>
            </a:r>
            <a:r>
              <a:rPr lang="en-US" sz="5600" dirty="0" smtClean="0"/>
              <a:t> </a:t>
            </a:r>
            <a:r>
              <a:rPr lang="en-US" sz="5600" dirty="0" err="1" smtClean="0"/>
              <a:t>असतात</a:t>
            </a:r>
            <a:r>
              <a:rPr lang="en-US" sz="5600" dirty="0" smtClean="0"/>
              <a:t> . </a:t>
            </a:r>
            <a:r>
              <a:rPr lang="en-US" sz="5600" dirty="0" err="1" smtClean="0"/>
              <a:t>एक</a:t>
            </a:r>
            <a:r>
              <a:rPr lang="en-US" sz="5600" dirty="0" smtClean="0"/>
              <a:t> </a:t>
            </a:r>
            <a:r>
              <a:rPr lang="en-US" sz="5600" dirty="0" err="1" smtClean="0"/>
              <a:t>वर्णरूप</a:t>
            </a:r>
            <a:r>
              <a:rPr lang="en-US" sz="5600" dirty="0" smtClean="0"/>
              <a:t> </a:t>
            </a:r>
            <a:r>
              <a:rPr lang="en-US" sz="5600" dirty="0" err="1" smtClean="0"/>
              <a:t>किंवा</a:t>
            </a:r>
            <a:r>
              <a:rPr lang="en-US" sz="5600" dirty="0" smtClean="0"/>
              <a:t> </a:t>
            </a:r>
            <a:r>
              <a:rPr lang="en-US" sz="5600" dirty="0" err="1" smtClean="0"/>
              <a:t>ध्वनिरूप</a:t>
            </a:r>
            <a:r>
              <a:rPr lang="en-US" sz="5600" dirty="0" smtClean="0"/>
              <a:t> </a:t>
            </a:r>
            <a:r>
              <a:rPr lang="en-US" sz="5600" dirty="0" err="1" smtClean="0"/>
              <a:t>आणि</a:t>
            </a:r>
            <a:r>
              <a:rPr lang="en-US" sz="5600" dirty="0" smtClean="0"/>
              <a:t> </a:t>
            </a:r>
            <a:r>
              <a:rPr lang="en-US" sz="5600" dirty="0" err="1" smtClean="0"/>
              <a:t>दुसरे</a:t>
            </a:r>
            <a:r>
              <a:rPr lang="en-US" sz="5600" dirty="0" smtClean="0"/>
              <a:t> </a:t>
            </a:r>
            <a:r>
              <a:rPr lang="en-US" sz="5600" dirty="0" err="1" smtClean="0"/>
              <a:t>अर्थरूप</a:t>
            </a:r>
            <a:r>
              <a:rPr lang="en-US" sz="5600" dirty="0" smtClean="0"/>
              <a:t> . ' </a:t>
            </a:r>
            <a:r>
              <a:rPr lang="en-US" sz="5600" dirty="0" err="1" smtClean="0"/>
              <a:t>झाड</a:t>
            </a:r>
            <a:r>
              <a:rPr lang="en-US" sz="5600" dirty="0" smtClean="0"/>
              <a:t> ' </a:t>
            </a:r>
            <a:r>
              <a:rPr lang="en-US" sz="5600" dirty="0" err="1" smtClean="0"/>
              <a:t>या</a:t>
            </a:r>
            <a:r>
              <a:rPr lang="en-US" sz="5600" dirty="0" smtClean="0"/>
              <a:t> </a:t>
            </a:r>
            <a:r>
              <a:rPr lang="en-US" sz="5600" dirty="0" err="1" smtClean="0"/>
              <a:t>शब्दाचे</a:t>
            </a:r>
            <a:r>
              <a:rPr lang="en-US" sz="5600" dirty="0" smtClean="0"/>
              <a:t> ( </a:t>
            </a:r>
            <a:r>
              <a:rPr lang="en-US" sz="5600" dirty="0" err="1" smtClean="0"/>
              <a:t>उच्चारित</a:t>
            </a:r>
            <a:r>
              <a:rPr lang="en-US" sz="5600" dirty="0" smtClean="0"/>
              <a:t> ) ' </a:t>
            </a:r>
            <a:r>
              <a:rPr lang="en-US" sz="5600" dirty="0" err="1" smtClean="0"/>
              <a:t>ध्वनिरूप</a:t>
            </a:r>
            <a:r>
              <a:rPr lang="en-US" sz="5600" dirty="0" smtClean="0"/>
              <a:t> ' </a:t>
            </a:r>
            <a:r>
              <a:rPr lang="en-US" sz="5600" dirty="0" err="1" smtClean="0"/>
              <a:t>हे</a:t>
            </a:r>
            <a:r>
              <a:rPr lang="en-US" sz="5600" dirty="0" smtClean="0"/>
              <a:t> </a:t>
            </a:r>
            <a:r>
              <a:rPr lang="en-US" sz="5600" dirty="0" err="1" smtClean="0"/>
              <a:t>विशिष्ट</a:t>
            </a:r>
            <a:r>
              <a:rPr lang="en-US" sz="5600" dirty="0" smtClean="0"/>
              <a:t> ' </a:t>
            </a:r>
            <a:r>
              <a:rPr lang="en-US" sz="5600" dirty="0" err="1" smtClean="0"/>
              <a:t>अर्थरूपा</a:t>
            </a:r>
            <a:r>
              <a:rPr lang="en-US" sz="5600" dirty="0" smtClean="0"/>
              <a:t> ' </a:t>
            </a:r>
            <a:r>
              <a:rPr lang="en-US" sz="5600" dirty="0" err="1" smtClean="0"/>
              <a:t>चा</a:t>
            </a:r>
            <a:r>
              <a:rPr lang="en-US" sz="5600" dirty="0" smtClean="0"/>
              <a:t> </a:t>
            </a:r>
            <a:r>
              <a:rPr lang="en-US" sz="5600" dirty="0" err="1" smtClean="0"/>
              <a:t>निर्देश</a:t>
            </a:r>
            <a:r>
              <a:rPr lang="en-US" sz="5600" dirty="0" smtClean="0"/>
              <a:t> </a:t>
            </a:r>
            <a:r>
              <a:rPr lang="en-US" sz="5600" dirty="0" err="1" smtClean="0"/>
              <a:t>करते</a:t>
            </a:r>
            <a:r>
              <a:rPr lang="en-US" sz="5600" dirty="0" smtClean="0"/>
              <a:t> . </a:t>
            </a:r>
            <a:r>
              <a:rPr lang="en-US" sz="5600" dirty="0" err="1" smtClean="0"/>
              <a:t>ही</a:t>
            </a:r>
            <a:r>
              <a:rPr lang="en-US" sz="5600" dirty="0" smtClean="0"/>
              <a:t> </a:t>
            </a:r>
            <a:r>
              <a:rPr lang="en-US" sz="5600" dirty="0" err="1" smtClean="0"/>
              <a:t>दोन्ही</a:t>
            </a:r>
            <a:r>
              <a:rPr lang="en-US" sz="5600" dirty="0" smtClean="0"/>
              <a:t> </a:t>
            </a:r>
            <a:r>
              <a:rPr lang="en-US" sz="5600" dirty="0" err="1" smtClean="0"/>
              <a:t>रूप</a:t>
            </a:r>
            <a:r>
              <a:rPr lang="en-US" sz="5600" dirty="0" smtClean="0"/>
              <a:t> </a:t>
            </a:r>
            <a:r>
              <a:rPr lang="en-US" sz="5600" dirty="0" err="1" smtClean="0"/>
              <a:t>पदे</a:t>
            </a:r>
            <a:r>
              <a:rPr lang="en-US" sz="5600" dirty="0" smtClean="0"/>
              <a:t> </a:t>
            </a:r>
            <a:r>
              <a:rPr lang="en-US" sz="5600" dirty="0" err="1" smtClean="0"/>
              <a:t>एकवटताच</a:t>
            </a:r>
            <a:r>
              <a:rPr lang="en-US" sz="5600" dirty="0" smtClean="0"/>
              <a:t> </a:t>
            </a:r>
            <a:r>
              <a:rPr lang="en-US" sz="5600" dirty="0" err="1" smtClean="0"/>
              <a:t>जे</a:t>
            </a:r>
            <a:r>
              <a:rPr lang="en-US" sz="5600" dirty="0" smtClean="0"/>
              <a:t> </a:t>
            </a:r>
            <a:r>
              <a:rPr lang="en-US" sz="5600" dirty="0" err="1" smtClean="0"/>
              <a:t>तिसरे</a:t>
            </a:r>
            <a:r>
              <a:rPr lang="en-US" sz="5600" dirty="0" smtClean="0"/>
              <a:t> </a:t>
            </a:r>
            <a:r>
              <a:rPr lang="en-US" sz="5600" dirty="0" err="1" smtClean="0"/>
              <a:t>पद</a:t>
            </a:r>
            <a:r>
              <a:rPr lang="en-US" sz="5600" dirty="0" smtClean="0"/>
              <a:t> </a:t>
            </a:r>
            <a:r>
              <a:rPr lang="en-US" sz="5600" dirty="0" err="1" smtClean="0"/>
              <a:t>सिद्ध</a:t>
            </a:r>
            <a:r>
              <a:rPr lang="en-US" sz="5600" dirty="0" smtClean="0"/>
              <a:t> </a:t>
            </a:r>
            <a:r>
              <a:rPr lang="en-US" sz="5600" dirty="0" err="1" smtClean="0"/>
              <a:t>होते</a:t>
            </a:r>
            <a:r>
              <a:rPr lang="en-US" sz="5600" dirty="0" smtClean="0"/>
              <a:t> </a:t>
            </a:r>
            <a:r>
              <a:rPr lang="en-US" sz="5600" dirty="0" err="1" smtClean="0"/>
              <a:t>ते</a:t>
            </a:r>
            <a:r>
              <a:rPr lang="en-US" sz="5600" dirty="0" smtClean="0"/>
              <a:t> ' </a:t>
            </a:r>
            <a:r>
              <a:rPr lang="en-US" sz="5600" dirty="0" err="1" smtClean="0"/>
              <a:t>भाषिक</a:t>
            </a:r>
            <a:r>
              <a:rPr lang="en-US" sz="5600" dirty="0" smtClean="0"/>
              <a:t> </a:t>
            </a:r>
            <a:r>
              <a:rPr lang="en-US" sz="5600" dirty="0" err="1" smtClean="0"/>
              <a:t>चिन्ह</a:t>
            </a:r>
            <a:r>
              <a:rPr lang="en-US" sz="5600" dirty="0" smtClean="0"/>
              <a:t> ' ( </a:t>
            </a:r>
            <a:r>
              <a:rPr lang="en-US" sz="5600" dirty="0" err="1" smtClean="0"/>
              <a:t>म्हणजे</a:t>
            </a:r>
            <a:r>
              <a:rPr lang="en-US" sz="5600" dirty="0" smtClean="0"/>
              <a:t> ' </a:t>
            </a:r>
            <a:r>
              <a:rPr lang="en-US" sz="5600" dirty="0" err="1" smtClean="0"/>
              <a:t>शब्द</a:t>
            </a:r>
            <a:r>
              <a:rPr lang="en-US" sz="5600" dirty="0" smtClean="0"/>
              <a:t> ) </a:t>
            </a:r>
            <a:r>
              <a:rPr lang="en-US" sz="5600" dirty="0" err="1" smtClean="0"/>
              <a:t>होय</a:t>
            </a:r>
            <a:r>
              <a:rPr lang="en-US" sz="5600" dirty="0" smtClean="0"/>
              <a:t> . </a:t>
            </a:r>
            <a:r>
              <a:rPr lang="en-US" sz="5600" dirty="0" err="1" smtClean="0"/>
              <a:t>सोस्यूर</a:t>
            </a:r>
            <a:r>
              <a:rPr lang="en-US" sz="5600" dirty="0" smtClean="0"/>
              <a:t> </a:t>
            </a:r>
            <a:r>
              <a:rPr lang="en-US" sz="5600" dirty="0" err="1" smtClean="0"/>
              <a:t>ध्वनिरूपाला</a:t>
            </a:r>
            <a:r>
              <a:rPr lang="en-US" sz="5600" dirty="0" smtClean="0"/>
              <a:t> </a:t>
            </a:r>
            <a:r>
              <a:rPr lang="en-US" sz="5600" dirty="0" err="1" smtClean="0"/>
              <a:t>चिन्हक</a:t>
            </a:r>
            <a:r>
              <a:rPr lang="en-US" sz="5600" dirty="0" smtClean="0"/>
              <a:t> , </a:t>
            </a:r>
            <a:r>
              <a:rPr lang="en-US" sz="5600" dirty="0" err="1" smtClean="0"/>
              <a:t>अर्थरूपाला</a:t>
            </a:r>
            <a:r>
              <a:rPr lang="en-US" sz="5600" dirty="0" smtClean="0"/>
              <a:t> </a:t>
            </a:r>
            <a:r>
              <a:rPr lang="en-US" sz="5600" dirty="0" err="1" smtClean="0"/>
              <a:t>चिन्हार्थ</a:t>
            </a:r>
            <a:r>
              <a:rPr lang="en-US" sz="5600" dirty="0" smtClean="0"/>
              <a:t> </a:t>
            </a:r>
            <a:r>
              <a:rPr lang="en-US" sz="5600" dirty="0" err="1" smtClean="0"/>
              <a:t>आणि</a:t>
            </a:r>
            <a:r>
              <a:rPr lang="en-US" sz="5600" dirty="0" smtClean="0"/>
              <a:t> </a:t>
            </a:r>
            <a:r>
              <a:rPr lang="en-US" sz="5600" dirty="0" err="1" smtClean="0"/>
              <a:t>ही</a:t>
            </a:r>
            <a:r>
              <a:rPr lang="en-US" sz="5600" dirty="0" smtClean="0"/>
              <a:t> </a:t>
            </a:r>
            <a:r>
              <a:rPr lang="en-US" sz="5600" dirty="0" err="1" smtClean="0"/>
              <a:t>दोन्ही</a:t>
            </a:r>
            <a:r>
              <a:rPr lang="en-US" sz="5600" dirty="0" smtClean="0"/>
              <a:t> </a:t>
            </a:r>
            <a:r>
              <a:rPr lang="en-US" sz="5600" dirty="0" err="1" smtClean="0"/>
              <a:t>मिळून</a:t>
            </a:r>
            <a:r>
              <a:rPr lang="en-US" sz="5600" dirty="0" smtClean="0"/>
              <a:t> </a:t>
            </a:r>
            <a:r>
              <a:rPr lang="en-US" sz="5600" dirty="0" err="1" smtClean="0"/>
              <a:t>बनते</a:t>
            </a:r>
            <a:r>
              <a:rPr lang="en-US" sz="5600" dirty="0" smtClean="0"/>
              <a:t> </a:t>
            </a:r>
            <a:r>
              <a:rPr lang="en-US" sz="5600" dirty="0" err="1" smtClean="0"/>
              <a:t>ते</a:t>
            </a:r>
            <a:r>
              <a:rPr lang="en-US" sz="5600" dirty="0" smtClean="0"/>
              <a:t> </a:t>
            </a:r>
            <a:r>
              <a:rPr lang="en-US" sz="5600" dirty="0" err="1" smtClean="0"/>
              <a:t>चिन्ह</a:t>
            </a:r>
            <a:r>
              <a:rPr lang="en-US" sz="5600" dirty="0" smtClean="0"/>
              <a:t> </a:t>
            </a:r>
            <a:r>
              <a:rPr lang="en-US" sz="5600" dirty="0" err="1" smtClean="0"/>
              <a:t>असे</a:t>
            </a:r>
            <a:r>
              <a:rPr lang="en-US" sz="5600" dirty="0" smtClean="0"/>
              <a:t> </a:t>
            </a:r>
            <a:r>
              <a:rPr lang="en-US" sz="5600" dirty="0" err="1" smtClean="0"/>
              <a:t>म्हणत</a:t>
            </a:r>
            <a:r>
              <a:rPr lang="en-US" sz="5600" dirty="0" smtClean="0"/>
              <a:t> </a:t>
            </a:r>
            <a:r>
              <a:rPr lang="en-US" sz="5600" dirty="0" err="1" smtClean="0"/>
              <a:t>शब्दांची</a:t>
            </a:r>
            <a:r>
              <a:rPr lang="en-US" sz="5600" dirty="0" smtClean="0"/>
              <a:t> </a:t>
            </a:r>
            <a:r>
              <a:rPr lang="en-US" sz="5600" dirty="0" err="1" smtClean="0"/>
              <a:t>ही</a:t>
            </a:r>
            <a:r>
              <a:rPr lang="en-US" sz="5600" dirty="0" smtClean="0"/>
              <a:t> </a:t>
            </a:r>
            <a:r>
              <a:rPr lang="en-US" sz="5600" dirty="0" err="1" smtClean="0"/>
              <a:t>दोन्ही</a:t>
            </a:r>
            <a:r>
              <a:rPr lang="en-US" sz="5600" dirty="0" smtClean="0"/>
              <a:t> </a:t>
            </a:r>
            <a:r>
              <a:rPr lang="en-US" sz="5600" dirty="0" err="1" smtClean="0"/>
              <a:t>रूपे</a:t>
            </a:r>
            <a:r>
              <a:rPr lang="en-US" sz="5600" dirty="0" smtClean="0"/>
              <a:t> ( </a:t>
            </a:r>
            <a:r>
              <a:rPr lang="en-US" sz="5600" dirty="0" err="1" smtClean="0"/>
              <a:t>म्हणजे</a:t>
            </a:r>
            <a:r>
              <a:rPr lang="en-US" sz="5600" dirty="0" smtClean="0"/>
              <a:t> </a:t>
            </a:r>
            <a:r>
              <a:rPr lang="en-US" sz="5600" dirty="0" err="1" smtClean="0"/>
              <a:t>ध्वनिरूप</a:t>
            </a:r>
            <a:r>
              <a:rPr lang="en-US" sz="5600" dirty="0" smtClean="0"/>
              <a:t> </a:t>
            </a:r>
            <a:r>
              <a:rPr lang="en-US" sz="5600" dirty="0" err="1" smtClean="0"/>
              <a:t>आणि</a:t>
            </a:r>
            <a:r>
              <a:rPr lang="en-US" sz="5600" dirty="0" smtClean="0"/>
              <a:t> </a:t>
            </a:r>
            <a:r>
              <a:rPr lang="en-US" sz="5600" dirty="0" err="1" smtClean="0"/>
              <a:t>अर्थरूप</a:t>
            </a:r>
            <a:r>
              <a:rPr lang="en-US" sz="5600" dirty="0" smtClean="0"/>
              <a:t> ) </a:t>
            </a:r>
            <a:r>
              <a:rPr lang="en-US" sz="5600" dirty="0" err="1" smtClean="0"/>
              <a:t>भारतीय</a:t>
            </a:r>
            <a:r>
              <a:rPr lang="en-US" sz="5600" dirty="0" smtClean="0"/>
              <a:t> </a:t>
            </a:r>
            <a:r>
              <a:rPr lang="en-US" sz="5600" dirty="0" err="1" smtClean="0"/>
              <a:t>परंपरेतील</a:t>
            </a:r>
            <a:r>
              <a:rPr lang="en-US" sz="5600" dirty="0" smtClean="0"/>
              <a:t> </a:t>
            </a:r>
            <a:r>
              <a:rPr lang="en-US" sz="5600" dirty="0" err="1" smtClean="0"/>
              <a:t>संस्कृत</a:t>
            </a:r>
            <a:r>
              <a:rPr lang="en-US" sz="5600" dirty="0" smtClean="0"/>
              <a:t> </a:t>
            </a:r>
            <a:r>
              <a:rPr lang="en-US" sz="5600" dirty="0" err="1" smtClean="0"/>
              <a:t>समीक्षकांनी</a:t>
            </a:r>
            <a:r>
              <a:rPr lang="en-US" sz="5600" dirty="0" smtClean="0"/>
              <a:t> </a:t>
            </a:r>
            <a:r>
              <a:rPr lang="en-US" sz="5600" dirty="0" err="1" smtClean="0"/>
              <a:t>लक्षात</a:t>
            </a:r>
            <a:r>
              <a:rPr lang="en-US" sz="5600" dirty="0" smtClean="0"/>
              <a:t> </a:t>
            </a:r>
            <a:r>
              <a:rPr lang="en-US" sz="5600" dirty="0" err="1" smtClean="0"/>
              <a:t>घेतलेली</a:t>
            </a:r>
            <a:r>
              <a:rPr lang="en-US" sz="5600" dirty="0" smtClean="0"/>
              <a:t> </a:t>
            </a:r>
            <a:r>
              <a:rPr lang="en-US" sz="5600" dirty="0" err="1" smtClean="0"/>
              <a:t>होती</a:t>
            </a:r>
            <a:r>
              <a:rPr lang="en-US" sz="5600" dirty="0" smtClean="0"/>
              <a:t> </a:t>
            </a:r>
            <a:r>
              <a:rPr lang="en-US" sz="5600" dirty="0" err="1" smtClean="0"/>
              <a:t>असे</a:t>
            </a:r>
            <a:r>
              <a:rPr lang="en-US" sz="5600" dirty="0" smtClean="0"/>
              <a:t> </a:t>
            </a:r>
            <a:r>
              <a:rPr lang="en-US" sz="5600" dirty="0" err="1" smtClean="0"/>
              <a:t>दिसते</a:t>
            </a:r>
            <a:r>
              <a:rPr lang="en-US" sz="5600" dirty="0" smtClean="0"/>
              <a:t> . </a:t>
            </a:r>
            <a:r>
              <a:rPr lang="en-US" sz="5600" dirty="0" err="1" smtClean="0"/>
              <a:t>कारणमीमांसा</a:t>
            </a:r>
            <a:r>
              <a:rPr lang="en-US" sz="5600" dirty="0" smtClean="0"/>
              <a:t> </a:t>
            </a:r>
            <a:r>
              <a:rPr lang="en-US" sz="5600" dirty="0" err="1" smtClean="0"/>
              <a:t>करताना</a:t>
            </a:r>
            <a:r>
              <a:rPr lang="en-US" sz="5600" dirty="0" smtClean="0"/>
              <a:t> </a:t>
            </a:r>
            <a:r>
              <a:rPr lang="en-US" sz="5600" dirty="0" err="1" smtClean="0"/>
              <a:t>त्यांनी</a:t>
            </a:r>
            <a:r>
              <a:rPr lang="en-US" sz="5600" dirty="0" smtClean="0"/>
              <a:t> </a:t>
            </a:r>
            <a:r>
              <a:rPr lang="en-US" sz="5600" dirty="0" err="1" smtClean="0"/>
              <a:t>नुसता</a:t>
            </a:r>
            <a:r>
              <a:rPr lang="en-US" sz="5600" dirty="0" smtClean="0"/>
              <a:t> ' </a:t>
            </a:r>
            <a:r>
              <a:rPr lang="en-US" sz="5600" dirty="0" err="1" smtClean="0"/>
              <a:t>शब्द</a:t>
            </a:r>
            <a:r>
              <a:rPr lang="en-US" sz="5600" dirty="0" smtClean="0"/>
              <a:t> ' </a:t>
            </a:r>
            <a:r>
              <a:rPr lang="en-US" sz="5600" dirty="0" err="1" smtClean="0"/>
              <a:t>अशी</a:t>
            </a:r>
            <a:r>
              <a:rPr lang="en-US" sz="5600" dirty="0" smtClean="0"/>
              <a:t> </a:t>
            </a:r>
            <a:r>
              <a:rPr lang="en-US" sz="5600" dirty="0" err="1" smtClean="0"/>
              <a:t>संज्ञा</a:t>
            </a:r>
            <a:r>
              <a:rPr lang="en-US" sz="5600" dirty="0" smtClean="0"/>
              <a:t> </a:t>
            </a:r>
            <a:r>
              <a:rPr lang="en-US" sz="5600" dirty="0" err="1" smtClean="0"/>
              <a:t>वापरलेली</a:t>
            </a:r>
            <a:r>
              <a:rPr lang="en-US" sz="5600" dirty="0" smtClean="0"/>
              <a:t> </a:t>
            </a:r>
            <a:r>
              <a:rPr lang="en-US" sz="5600" dirty="0" err="1" smtClean="0"/>
              <a:t>नसून</a:t>
            </a:r>
            <a:r>
              <a:rPr lang="en-US" sz="5600" dirty="0" smtClean="0"/>
              <a:t> ' </a:t>
            </a:r>
            <a:r>
              <a:rPr lang="en-US" sz="5600" dirty="0" err="1" smtClean="0"/>
              <a:t>शब्दार्थ</a:t>
            </a:r>
            <a:r>
              <a:rPr lang="en-US" sz="5600" dirty="0" smtClean="0"/>
              <a:t> ' </a:t>
            </a:r>
            <a:r>
              <a:rPr lang="en-US" sz="5600" dirty="0" err="1" smtClean="0"/>
              <a:t>अशी</a:t>
            </a:r>
            <a:r>
              <a:rPr lang="en-US" sz="5600" dirty="0" smtClean="0"/>
              <a:t> </a:t>
            </a:r>
            <a:r>
              <a:rPr lang="en-US" sz="5600" dirty="0" err="1" smtClean="0"/>
              <a:t>संज्ञा</a:t>
            </a:r>
            <a:r>
              <a:rPr lang="en-US" sz="5600" dirty="0" smtClean="0"/>
              <a:t> </a:t>
            </a:r>
            <a:r>
              <a:rPr lang="en-US" sz="5600" dirty="0" err="1" smtClean="0"/>
              <a:t>वापरलेली</a:t>
            </a:r>
            <a:r>
              <a:rPr lang="en-US" sz="5600" dirty="0" smtClean="0"/>
              <a:t> </a:t>
            </a:r>
            <a:r>
              <a:rPr lang="en-US" sz="5600" dirty="0" err="1" smtClean="0"/>
              <a:t>आहे</a:t>
            </a:r>
            <a:r>
              <a:rPr lang="en-US" sz="5600" dirty="0" smtClean="0"/>
              <a:t> . ' </a:t>
            </a:r>
            <a:r>
              <a:rPr lang="en-US" sz="5600" dirty="0" err="1" smtClean="0"/>
              <a:t>शब्दार्थ</a:t>
            </a:r>
            <a:r>
              <a:rPr lang="en-US" sz="5600" dirty="0" smtClean="0"/>
              <a:t> ' </a:t>
            </a:r>
            <a:r>
              <a:rPr lang="en-US" sz="5600" dirty="0" err="1" smtClean="0"/>
              <a:t>ही</a:t>
            </a:r>
            <a:r>
              <a:rPr lang="en-US" sz="5600" dirty="0" smtClean="0"/>
              <a:t> </a:t>
            </a:r>
            <a:r>
              <a:rPr lang="en-US" sz="5600" dirty="0" err="1" smtClean="0"/>
              <a:t>संज्ञा</a:t>
            </a:r>
            <a:r>
              <a:rPr lang="en-US" sz="5600" dirty="0" smtClean="0"/>
              <a:t> </a:t>
            </a:r>
            <a:r>
              <a:rPr lang="en-US" sz="5600" dirty="0" err="1" smtClean="0"/>
              <a:t>उघडपणे</a:t>
            </a:r>
            <a:r>
              <a:rPr lang="en-US" sz="5600" dirty="0" smtClean="0"/>
              <a:t> </a:t>
            </a:r>
            <a:r>
              <a:rPr lang="en-US" sz="5600" dirty="0" err="1" smtClean="0"/>
              <a:t>शब्दाचे</a:t>
            </a:r>
            <a:r>
              <a:rPr lang="en-US" sz="5600" dirty="0" smtClean="0"/>
              <a:t> </a:t>
            </a:r>
            <a:r>
              <a:rPr lang="en-US" sz="5600" dirty="0" err="1" smtClean="0"/>
              <a:t>श्रवणसंलग्न</a:t>
            </a:r>
            <a:r>
              <a:rPr lang="en-US" sz="5600" dirty="0" smtClean="0"/>
              <a:t> </a:t>
            </a:r>
            <a:r>
              <a:rPr lang="en-US" sz="5600" dirty="0" err="1" smtClean="0"/>
              <a:t>ध्वनिरूप</a:t>
            </a:r>
            <a:r>
              <a:rPr lang="en-US" sz="5600" dirty="0" smtClean="0"/>
              <a:t> </a:t>
            </a:r>
            <a:r>
              <a:rPr lang="en-US" sz="5600" dirty="0" err="1" smtClean="0"/>
              <a:t>आणि</a:t>
            </a:r>
            <a:r>
              <a:rPr lang="en-US" sz="5600" dirty="0" smtClean="0"/>
              <a:t> </a:t>
            </a:r>
            <a:r>
              <a:rPr lang="en-US" sz="5600" dirty="0" err="1" smtClean="0"/>
              <a:t>त्याने</a:t>
            </a:r>
            <a:r>
              <a:rPr lang="en-US" sz="5600" dirty="0" smtClean="0"/>
              <a:t> </a:t>
            </a:r>
            <a:r>
              <a:rPr lang="en-US" sz="5600" dirty="0" err="1" smtClean="0"/>
              <a:t>सूचित</a:t>
            </a:r>
            <a:r>
              <a:rPr lang="en-US" sz="5600" dirty="0" smtClean="0"/>
              <a:t> </a:t>
            </a:r>
            <a:r>
              <a:rPr lang="en-US" sz="5600" dirty="0" err="1" smtClean="0"/>
              <a:t>होणारे</a:t>
            </a:r>
            <a:r>
              <a:rPr lang="en-US" sz="5600" dirty="0" smtClean="0"/>
              <a:t> </a:t>
            </a:r>
            <a:r>
              <a:rPr lang="en-US" sz="5600" dirty="0" err="1" smtClean="0"/>
              <a:t>मनोमय</a:t>
            </a:r>
            <a:r>
              <a:rPr lang="en-US" sz="5600" dirty="0" smtClean="0"/>
              <a:t> </a:t>
            </a:r>
            <a:r>
              <a:rPr lang="en-US" sz="5600" dirty="0" err="1" smtClean="0"/>
              <a:t>अर्थरूप</a:t>
            </a:r>
            <a:r>
              <a:rPr lang="en-US" sz="5600" dirty="0" smtClean="0"/>
              <a:t> </a:t>
            </a:r>
            <a:r>
              <a:rPr lang="en-US" sz="5600" dirty="0" err="1" smtClean="0"/>
              <a:t>स्पष्ट</a:t>
            </a:r>
            <a:r>
              <a:rPr lang="en-US" sz="5600" dirty="0" smtClean="0"/>
              <a:t> </a:t>
            </a:r>
            <a:r>
              <a:rPr lang="en-US" sz="5600" dirty="0" err="1" smtClean="0"/>
              <a:t>करणारी</a:t>
            </a:r>
            <a:r>
              <a:rPr lang="en-US" sz="5600" dirty="0" smtClean="0"/>
              <a:t> </a:t>
            </a:r>
            <a:r>
              <a:rPr lang="en-US" sz="5600" dirty="0" err="1" smtClean="0"/>
              <a:t>आहे</a:t>
            </a:r>
            <a:r>
              <a:rPr lang="en-US" sz="5600" dirty="0" smtClean="0"/>
              <a:t> . </a:t>
            </a:r>
            <a:r>
              <a:rPr lang="en-US" sz="5600" dirty="0" err="1" smtClean="0"/>
              <a:t>फक्त</a:t>
            </a:r>
            <a:r>
              <a:rPr lang="en-US" sz="5600" dirty="0" smtClean="0"/>
              <a:t> </a:t>
            </a:r>
            <a:r>
              <a:rPr lang="en-US" sz="5600" dirty="0" err="1" smtClean="0"/>
              <a:t>त्यात</a:t>
            </a:r>
            <a:r>
              <a:rPr lang="en-US" sz="5600" dirty="0" smtClean="0"/>
              <a:t> </a:t>
            </a:r>
            <a:r>
              <a:rPr lang="en-US" sz="5600" dirty="0" err="1" smtClean="0"/>
              <a:t>युरोपीय</a:t>
            </a:r>
            <a:r>
              <a:rPr lang="en-US" sz="5600" dirty="0" smtClean="0"/>
              <a:t> </a:t>
            </a:r>
            <a:r>
              <a:rPr lang="en-US" sz="5600" dirty="0" err="1" smtClean="0"/>
              <a:t>साहित्याची</a:t>
            </a:r>
            <a:r>
              <a:rPr lang="en-US" sz="5600" dirty="0" smtClean="0"/>
              <a:t> </a:t>
            </a:r>
            <a:r>
              <a:rPr lang="en-US" sz="5600" dirty="0" err="1" smtClean="0"/>
              <a:t>चिकित्सकता</a:t>
            </a:r>
            <a:r>
              <a:rPr lang="en-US" sz="5600" dirty="0" smtClean="0"/>
              <a:t> </a:t>
            </a:r>
            <a:r>
              <a:rPr lang="en-US" sz="5600" dirty="0" err="1" smtClean="0"/>
              <a:t>दिसून</a:t>
            </a:r>
            <a:r>
              <a:rPr lang="en-US" sz="5600" dirty="0" smtClean="0"/>
              <a:t> </a:t>
            </a:r>
            <a:r>
              <a:rPr lang="en-US" sz="5600" dirty="0" err="1" smtClean="0"/>
              <a:t>येत</a:t>
            </a:r>
            <a:r>
              <a:rPr lang="en-US" sz="5600" dirty="0" smtClean="0"/>
              <a:t> </a:t>
            </a:r>
            <a:r>
              <a:rPr lang="en-US" sz="5600" dirty="0" err="1" smtClean="0"/>
              <a:t>नाही</a:t>
            </a:r>
            <a:r>
              <a:rPr lang="en-US" sz="5600" dirty="0" smtClean="0"/>
              <a:t> </a:t>
            </a:r>
            <a:r>
              <a:rPr lang="en-US" sz="5600" dirty="0" err="1" smtClean="0"/>
              <a:t>तर</a:t>
            </a:r>
            <a:r>
              <a:rPr lang="en-US" sz="5600" dirty="0" smtClean="0"/>
              <a:t> </a:t>
            </a:r>
            <a:r>
              <a:rPr lang="en-US" sz="5600" dirty="0" err="1" smtClean="0"/>
              <a:t>नेहमीच्या</a:t>
            </a:r>
            <a:r>
              <a:rPr lang="en-US" sz="5600" dirty="0" smtClean="0"/>
              <a:t> </a:t>
            </a:r>
            <a:r>
              <a:rPr lang="en-US" sz="5600" dirty="0" err="1" smtClean="0"/>
              <a:t>मोघमपणावर</a:t>
            </a:r>
            <a:r>
              <a:rPr lang="en-US" sz="5600" dirty="0" smtClean="0"/>
              <a:t> </a:t>
            </a:r>
            <a:r>
              <a:rPr lang="en-US" sz="5600" dirty="0" err="1" smtClean="0"/>
              <a:t>भर</a:t>
            </a:r>
            <a:r>
              <a:rPr lang="en-US" sz="5600" dirty="0" smtClean="0"/>
              <a:t> </a:t>
            </a:r>
            <a:r>
              <a:rPr lang="en-US" sz="5600" dirty="0" err="1" smtClean="0"/>
              <a:t>आहे</a:t>
            </a:r>
            <a:r>
              <a:rPr lang="en-US" sz="5600" dirty="0" smtClean="0"/>
              <a:t> .</a:t>
            </a:r>
            <a:endParaRPr lang="en-US" sz="4900" dirty="0" smtClean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smtClean="0">
                <a:solidFill>
                  <a:srgbClr val="C00000"/>
                </a:solidFill>
              </a:rPr>
              <a:t>क ) शब्दाचा वापर : </a:t>
            </a:r>
            <a:r>
              <a:rPr lang="en-US" sz="2800" smtClean="0">
                <a:solidFill>
                  <a:srgbClr val="C00000"/>
                </a:solidFill>
              </a:rPr>
              <a:t/>
            </a:r>
            <a:br>
              <a:rPr lang="en-US" sz="2800" smtClean="0">
                <a:solidFill>
                  <a:srgbClr val="C00000"/>
                </a:solidFill>
              </a:rPr>
            </a:br>
            <a:endParaRPr lang="en-US" sz="280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15000"/>
          </a:xfrm>
        </p:spPr>
        <p:txBody>
          <a:bodyPr>
            <a:normAutofit fontScale="40000" lnSpcReduction="20000"/>
          </a:bodyPr>
          <a:lstStyle/>
          <a:p>
            <a:pPr eaLnBrk="1" hangingPunct="1">
              <a:buFont typeface="Arial" charset="0"/>
              <a:buNone/>
              <a:defRPr/>
            </a:pPr>
            <a:endParaRPr lang="en-US" dirty="0" smtClean="0"/>
          </a:p>
          <a:p>
            <a:pPr algn="just" eaLnBrk="1" hangingPunct="1">
              <a:lnSpc>
                <a:spcPct val="170000"/>
              </a:lnSpc>
              <a:defRPr/>
            </a:pPr>
            <a:r>
              <a:rPr lang="en-US" sz="3600" dirty="0" err="1" smtClean="0"/>
              <a:t>ललितसाहित्य</a:t>
            </a:r>
            <a:r>
              <a:rPr lang="en-US" sz="3600" dirty="0" smtClean="0"/>
              <a:t> </a:t>
            </a:r>
            <a:r>
              <a:rPr lang="en-US" sz="3600" dirty="0" err="1" smtClean="0"/>
              <a:t>किंवा</a:t>
            </a:r>
            <a:r>
              <a:rPr lang="en-US" sz="3600" dirty="0" smtClean="0"/>
              <a:t> </a:t>
            </a:r>
            <a:r>
              <a:rPr lang="en-US" sz="3600" dirty="0" err="1" smtClean="0"/>
              <a:t>काव्य</a:t>
            </a:r>
            <a:r>
              <a:rPr lang="en-US" sz="3600" dirty="0" smtClean="0"/>
              <a:t> </a:t>
            </a:r>
            <a:r>
              <a:rPr lang="en-US" sz="3600" dirty="0" err="1" smtClean="0"/>
              <a:t>यांचे</a:t>
            </a:r>
            <a:r>
              <a:rPr lang="en-US" sz="3600" dirty="0" smtClean="0"/>
              <a:t> </a:t>
            </a:r>
            <a:r>
              <a:rPr lang="en-US" sz="3600" dirty="0" err="1" smtClean="0"/>
              <a:t>स्वरूप</a:t>
            </a:r>
            <a:r>
              <a:rPr lang="en-US" sz="3600" dirty="0" smtClean="0"/>
              <a:t> </a:t>
            </a:r>
            <a:r>
              <a:rPr lang="en-US" sz="3600" dirty="0" err="1" smtClean="0"/>
              <a:t>स्पष्ट</a:t>
            </a:r>
            <a:r>
              <a:rPr lang="en-US" sz="3600" dirty="0" smtClean="0"/>
              <a:t> </a:t>
            </a:r>
            <a:r>
              <a:rPr lang="en-US" sz="3600" dirty="0" err="1" smtClean="0"/>
              <a:t>करताना</a:t>
            </a:r>
            <a:r>
              <a:rPr lang="en-US" sz="3600" dirty="0" smtClean="0"/>
              <a:t> </a:t>
            </a:r>
            <a:r>
              <a:rPr lang="en-US" sz="3600" dirty="0" err="1" smtClean="0"/>
              <a:t>संस्कृत</a:t>
            </a:r>
            <a:r>
              <a:rPr lang="en-US" sz="3600" dirty="0" smtClean="0"/>
              <a:t> </a:t>
            </a:r>
            <a:r>
              <a:rPr lang="en-US" sz="3600" dirty="0" err="1" smtClean="0"/>
              <a:t>मीमांसकांनी</a:t>
            </a:r>
            <a:r>
              <a:rPr lang="en-US" sz="3600" dirty="0" smtClean="0"/>
              <a:t> </a:t>
            </a:r>
            <a:r>
              <a:rPr lang="en-US" sz="3600" dirty="0" err="1" smtClean="0"/>
              <a:t>शरीर</a:t>
            </a:r>
            <a:r>
              <a:rPr lang="en-US" sz="3600" dirty="0" smtClean="0"/>
              <a:t> </a:t>
            </a:r>
            <a:r>
              <a:rPr lang="en-US" sz="3600" dirty="0" err="1" smtClean="0"/>
              <a:t>आणि</a:t>
            </a:r>
            <a:r>
              <a:rPr lang="en-US" sz="3600" dirty="0" smtClean="0"/>
              <a:t> </a:t>
            </a:r>
            <a:r>
              <a:rPr lang="en-US" sz="3600" dirty="0" err="1" smtClean="0"/>
              <a:t>आत्मा</a:t>
            </a:r>
            <a:r>
              <a:rPr lang="en-US" sz="3600" dirty="0" smtClean="0"/>
              <a:t> </a:t>
            </a:r>
            <a:r>
              <a:rPr lang="en-US" sz="3600" dirty="0" err="1" smtClean="0"/>
              <a:t>यांची</a:t>
            </a:r>
            <a:r>
              <a:rPr lang="en-US" sz="3600" dirty="0" smtClean="0"/>
              <a:t> </a:t>
            </a:r>
            <a:r>
              <a:rPr lang="en-US" sz="3600" dirty="0" err="1" smtClean="0"/>
              <a:t>परिभाषा</a:t>
            </a:r>
            <a:r>
              <a:rPr lang="en-US" sz="3600" dirty="0" smtClean="0"/>
              <a:t> </a:t>
            </a:r>
            <a:r>
              <a:rPr lang="en-US" sz="3600" dirty="0" err="1" smtClean="0"/>
              <a:t>वापरलेली</a:t>
            </a:r>
            <a:r>
              <a:rPr lang="en-US" sz="3600" dirty="0" smtClean="0"/>
              <a:t> </a:t>
            </a:r>
            <a:r>
              <a:rPr lang="en-US" sz="3600" dirty="0" err="1" smtClean="0"/>
              <a:t>आहे</a:t>
            </a:r>
            <a:r>
              <a:rPr lang="en-US" sz="3600" dirty="0" smtClean="0"/>
              <a:t> . </a:t>
            </a:r>
            <a:r>
              <a:rPr lang="en-US" sz="3600" dirty="0" err="1" smtClean="0"/>
              <a:t>आत्म्याचा</a:t>
            </a:r>
            <a:r>
              <a:rPr lang="en-US" sz="3600" dirty="0" smtClean="0"/>
              <a:t> </a:t>
            </a:r>
            <a:r>
              <a:rPr lang="en-US" sz="3600" dirty="0" err="1" smtClean="0"/>
              <a:t>आविष्कार</a:t>
            </a:r>
            <a:r>
              <a:rPr lang="en-US" sz="3600" dirty="0" smtClean="0"/>
              <a:t> - </a:t>
            </a:r>
            <a:r>
              <a:rPr lang="en-US" sz="3600" dirty="0" err="1" smtClean="0"/>
              <a:t>इंद्रियगोचरता</a:t>
            </a:r>
            <a:r>
              <a:rPr lang="en-US" sz="3600" dirty="0" smtClean="0"/>
              <a:t> - </a:t>
            </a:r>
            <a:r>
              <a:rPr lang="en-US" sz="3600" dirty="0" err="1" smtClean="0"/>
              <a:t>जसा</a:t>
            </a:r>
            <a:r>
              <a:rPr lang="en-US" sz="3600" dirty="0" smtClean="0"/>
              <a:t> </a:t>
            </a:r>
            <a:r>
              <a:rPr lang="en-US" sz="3600" dirty="0" err="1" smtClean="0"/>
              <a:t>शरीराद्वारा</a:t>
            </a:r>
            <a:r>
              <a:rPr lang="en-US" sz="3600" dirty="0" smtClean="0"/>
              <a:t> </a:t>
            </a:r>
            <a:r>
              <a:rPr lang="en-US" sz="3600" dirty="0" err="1" smtClean="0"/>
              <a:t>होतो</a:t>
            </a:r>
            <a:r>
              <a:rPr lang="en-US" sz="3600" dirty="0" smtClean="0"/>
              <a:t> </a:t>
            </a:r>
            <a:r>
              <a:rPr lang="en-US" sz="3600" dirty="0" err="1" smtClean="0"/>
              <a:t>तसा</a:t>
            </a:r>
            <a:r>
              <a:rPr lang="en-US" sz="3600" dirty="0" smtClean="0"/>
              <a:t> </a:t>
            </a:r>
            <a:r>
              <a:rPr lang="en-US" sz="3600" dirty="0" err="1" smtClean="0"/>
              <a:t>काव्यसौंदर्याचा</a:t>
            </a:r>
            <a:r>
              <a:rPr lang="en-US" sz="3600" dirty="0" smtClean="0"/>
              <a:t> </a:t>
            </a:r>
            <a:r>
              <a:rPr lang="en-US" sz="3600" dirty="0" err="1" smtClean="0"/>
              <a:t>आविष्कार</a:t>
            </a:r>
            <a:r>
              <a:rPr lang="en-US" sz="3600" dirty="0" smtClean="0"/>
              <a:t> </a:t>
            </a:r>
            <a:r>
              <a:rPr lang="en-US" sz="3600" dirty="0" err="1" smtClean="0"/>
              <a:t>शब्दार्थाद्वारा</a:t>
            </a:r>
            <a:r>
              <a:rPr lang="en-US" sz="3600" dirty="0" smtClean="0"/>
              <a:t> </a:t>
            </a:r>
            <a:r>
              <a:rPr lang="en-US" sz="3600" dirty="0" err="1" smtClean="0"/>
              <a:t>होतो</a:t>
            </a:r>
            <a:r>
              <a:rPr lang="en-US" sz="3600" dirty="0" smtClean="0"/>
              <a:t> . </a:t>
            </a:r>
            <a:r>
              <a:rPr lang="en-US" sz="3600" dirty="0" err="1" smtClean="0"/>
              <a:t>म्हणजेच</a:t>
            </a:r>
            <a:r>
              <a:rPr lang="en-US" sz="3600" dirty="0" smtClean="0"/>
              <a:t> </a:t>
            </a:r>
            <a:r>
              <a:rPr lang="en-US" sz="3600" dirty="0" err="1" smtClean="0"/>
              <a:t>साहित्यातील</a:t>
            </a:r>
            <a:r>
              <a:rPr lang="en-US" sz="3600" dirty="0" smtClean="0"/>
              <a:t> </a:t>
            </a:r>
            <a:r>
              <a:rPr lang="en-US" sz="3600" dirty="0" err="1" smtClean="0"/>
              <a:t>शब्द</a:t>
            </a:r>
            <a:r>
              <a:rPr lang="en-US" sz="3600" dirty="0" smtClean="0"/>
              <a:t> </a:t>
            </a:r>
            <a:r>
              <a:rPr lang="en-US" sz="3600" dirty="0" err="1" smtClean="0"/>
              <a:t>नुसते</a:t>
            </a:r>
            <a:r>
              <a:rPr lang="en-US" sz="3600" dirty="0" smtClean="0"/>
              <a:t> </a:t>
            </a:r>
            <a:r>
              <a:rPr lang="en-US" sz="3600" dirty="0" err="1" smtClean="0"/>
              <a:t>स्थूल</a:t>
            </a:r>
            <a:r>
              <a:rPr lang="en-US" sz="3600" dirty="0" smtClean="0"/>
              <a:t> </a:t>
            </a:r>
            <a:r>
              <a:rPr lang="en-US" sz="3600" dirty="0" err="1" smtClean="0"/>
              <a:t>अशा</a:t>
            </a:r>
            <a:r>
              <a:rPr lang="en-US" sz="3600" dirty="0" smtClean="0"/>
              <a:t> </a:t>
            </a:r>
            <a:r>
              <a:rPr lang="en-US" sz="3600" dirty="0" err="1" smtClean="0"/>
              <a:t>व्यावहारिक</a:t>
            </a:r>
            <a:r>
              <a:rPr lang="en-US" sz="3600" dirty="0" smtClean="0"/>
              <a:t> </a:t>
            </a:r>
            <a:r>
              <a:rPr lang="en-US" sz="3600" dirty="0" err="1" smtClean="0"/>
              <a:t>अर्थाचे</a:t>
            </a:r>
            <a:r>
              <a:rPr lang="en-US" sz="3600" dirty="0" smtClean="0"/>
              <a:t> </a:t>
            </a:r>
            <a:r>
              <a:rPr lang="en-US" sz="3600" dirty="0" err="1" smtClean="0"/>
              <a:t>वाहक</a:t>
            </a:r>
            <a:r>
              <a:rPr lang="en-US" sz="3600" dirty="0" smtClean="0"/>
              <a:t> </a:t>
            </a:r>
            <a:r>
              <a:rPr lang="en-US" sz="3600" dirty="0" err="1" smtClean="0"/>
              <a:t>नसतात</a:t>
            </a:r>
            <a:r>
              <a:rPr lang="en-US" sz="3600" dirty="0" smtClean="0"/>
              <a:t> . </a:t>
            </a:r>
            <a:r>
              <a:rPr lang="en-US" sz="3600" dirty="0" err="1" smtClean="0"/>
              <a:t>तर</a:t>
            </a:r>
            <a:r>
              <a:rPr lang="en-US" sz="3600" dirty="0" smtClean="0"/>
              <a:t> </a:t>
            </a:r>
            <a:r>
              <a:rPr lang="en-US" sz="3600" dirty="0" err="1" smtClean="0"/>
              <a:t>त्याहून</a:t>
            </a:r>
            <a:r>
              <a:rPr lang="en-US" sz="3600" dirty="0" smtClean="0"/>
              <a:t> </a:t>
            </a:r>
            <a:r>
              <a:rPr lang="en-US" sz="3600" dirty="0" err="1" smtClean="0"/>
              <a:t>अधिक</a:t>
            </a:r>
            <a:r>
              <a:rPr lang="en-US" sz="3600" dirty="0" smtClean="0"/>
              <a:t> </a:t>
            </a:r>
            <a:r>
              <a:rPr lang="en-US" sz="3600" dirty="0" err="1" smtClean="0"/>
              <a:t>अशा</a:t>
            </a:r>
            <a:r>
              <a:rPr lang="en-US" sz="3600" dirty="0" smtClean="0"/>
              <a:t> </a:t>
            </a:r>
            <a:r>
              <a:rPr lang="en-US" sz="3600" dirty="0" err="1" smtClean="0"/>
              <a:t>सूक्ष्म</a:t>
            </a:r>
            <a:r>
              <a:rPr lang="en-US" sz="3600" dirty="0" smtClean="0"/>
              <a:t> </a:t>
            </a:r>
            <a:r>
              <a:rPr lang="en-US" sz="3600" dirty="0" err="1" smtClean="0"/>
              <a:t>छटांनी</a:t>
            </a:r>
            <a:r>
              <a:rPr lang="en-US" sz="3600" dirty="0" smtClean="0"/>
              <a:t> </a:t>
            </a:r>
            <a:r>
              <a:rPr lang="en-US" sz="3600" dirty="0" err="1" smtClean="0"/>
              <a:t>युक्त</a:t>
            </a:r>
            <a:r>
              <a:rPr lang="en-US" sz="3600" dirty="0" smtClean="0"/>
              <a:t> </a:t>
            </a:r>
            <a:r>
              <a:rPr lang="en-US" sz="3600" dirty="0" err="1" smtClean="0"/>
              <a:t>असलेल्या</a:t>
            </a:r>
            <a:r>
              <a:rPr lang="en-US" sz="3600" dirty="0" smtClean="0"/>
              <a:t> </a:t>
            </a:r>
            <a:r>
              <a:rPr lang="en-US" sz="3600" dirty="0" err="1" smtClean="0"/>
              <a:t>आशयाचे</a:t>
            </a:r>
            <a:r>
              <a:rPr lang="en-US" sz="3600" dirty="0" smtClean="0"/>
              <a:t> , </a:t>
            </a:r>
            <a:r>
              <a:rPr lang="en-US" sz="3600" dirty="0" err="1" smtClean="0"/>
              <a:t>काव्यसौंदर्याचे</a:t>
            </a:r>
            <a:r>
              <a:rPr lang="en-US" sz="3600" dirty="0" smtClean="0"/>
              <a:t> </a:t>
            </a:r>
            <a:r>
              <a:rPr lang="en-US" sz="3600" dirty="0" err="1" smtClean="0"/>
              <a:t>वाहक</a:t>
            </a:r>
            <a:r>
              <a:rPr lang="en-US" sz="3600" dirty="0" smtClean="0"/>
              <a:t> </a:t>
            </a:r>
            <a:r>
              <a:rPr lang="en-US" sz="3600" dirty="0" err="1" smtClean="0"/>
              <a:t>असतात</a:t>
            </a:r>
            <a:r>
              <a:rPr lang="en-US" sz="3600" dirty="0" smtClean="0"/>
              <a:t> </a:t>
            </a:r>
            <a:r>
              <a:rPr lang="en-US" sz="3600" dirty="0" err="1" smtClean="0"/>
              <a:t>याची</a:t>
            </a:r>
            <a:r>
              <a:rPr lang="en-US" sz="3600" dirty="0" smtClean="0"/>
              <a:t> </a:t>
            </a:r>
            <a:r>
              <a:rPr lang="en-US" sz="3600" dirty="0" err="1" smtClean="0"/>
              <a:t>जाणीव</a:t>
            </a:r>
            <a:r>
              <a:rPr lang="en-US" sz="3600" dirty="0" smtClean="0"/>
              <a:t> </a:t>
            </a:r>
            <a:r>
              <a:rPr lang="en-US" sz="3600" dirty="0" err="1" smtClean="0"/>
              <a:t>जुन्या</a:t>
            </a:r>
            <a:r>
              <a:rPr lang="en-US" sz="3600" dirty="0" smtClean="0"/>
              <a:t> </a:t>
            </a:r>
            <a:r>
              <a:rPr lang="en-US" sz="3600" dirty="0" err="1" smtClean="0"/>
              <a:t>संस्कृत</a:t>
            </a:r>
            <a:r>
              <a:rPr lang="en-US" sz="3600" dirty="0" smtClean="0"/>
              <a:t> </a:t>
            </a:r>
            <a:r>
              <a:rPr lang="en-US" sz="3600" dirty="0" err="1" smtClean="0"/>
              <a:t>मीमांसकांना</a:t>
            </a:r>
            <a:r>
              <a:rPr lang="en-US" sz="3600" dirty="0" smtClean="0"/>
              <a:t> </a:t>
            </a:r>
            <a:r>
              <a:rPr lang="en-US" sz="3600" dirty="0" err="1" smtClean="0"/>
              <a:t>होती</a:t>
            </a:r>
            <a:r>
              <a:rPr lang="en-US" sz="3600" dirty="0" smtClean="0"/>
              <a:t> </a:t>
            </a:r>
            <a:r>
              <a:rPr lang="en-US" sz="3600" dirty="0" err="1" smtClean="0"/>
              <a:t>असे</a:t>
            </a:r>
            <a:r>
              <a:rPr lang="en-US" sz="3600" dirty="0" smtClean="0"/>
              <a:t> </a:t>
            </a:r>
            <a:r>
              <a:rPr lang="en-US" sz="3600" dirty="0" err="1" smtClean="0"/>
              <a:t>दिसते</a:t>
            </a:r>
            <a:r>
              <a:rPr lang="en-US" sz="3600" dirty="0" smtClean="0"/>
              <a:t> . </a:t>
            </a:r>
            <a:r>
              <a:rPr lang="en-US" sz="3600" dirty="0" err="1" smtClean="0"/>
              <a:t>शास्त्रात</a:t>
            </a:r>
            <a:r>
              <a:rPr lang="en-US" sz="3600" dirty="0" smtClean="0"/>
              <a:t> </a:t>
            </a:r>
            <a:r>
              <a:rPr lang="en-US" sz="3600" dirty="0" err="1" smtClean="0"/>
              <a:t>आणि</a:t>
            </a:r>
            <a:r>
              <a:rPr lang="en-US" sz="3600" dirty="0" smtClean="0"/>
              <a:t> </a:t>
            </a:r>
            <a:r>
              <a:rPr lang="en-US" sz="3600" dirty="0" err="1" smtClean="0"/>
              <a:t>काव्यात</a:t>
            </a:r>
            <a:r>
              <a:rPr lang="en-US" sz="3600" dirty="0" smtClean="0"/>
              <a:t> </a:t>
            </a:r>
            <a:r>
              <a:rPr lang="en-US" sz="3600" dirty="0" err="1" smtClean="0"/>
              <a:t>तेच</a:t>
            </a:r>
            <a:r>
              <a:rPr lang="en-US" sz="3600" dirty="0" smtClean="0"/>
              <a:t> </a:t>
            </a:r>
            <a:r>
              <a:rPr lang="en-US" sz="3600" dirty="0" err="1" smtClean="0"/>
              <a:t>शब्द</a:t>
            </a:r>
            <a:r>
              <a:rPr lang="en-US" sz="3600" dirty="0" smtClean="0"/>
              <a:t> </a:t>
            </a:r>
            <a:r>
              <a:rPr lang="en-US" sz="3600" dirty="0" err="1" smtClean="0"/>
              <a:t>वापरले</a:t>
            </a:r>
            <a:r>
              <a:rPr lang="en-US" sz="3600" dirty="0" smtClean="0"/>
              <a:t> </a:t>
            </a:r>
            <a:r>
              <a:rPr lang="en-US" sz="3600" dirty="0" err="1" smtClean="0"/>
              <a:t>जातात</a:t>
            </a:r>
            <a:r>
              <a:rPr lang="en-US" sz="3600" dirty="0" smtClean="0"/>
              <a:t> . </a:t>
            </a:r>
            <a:r>
              <a:rPr lang="en-US" sz="3600" dirty="0" err="1" smtClean="0"/>
              <a:t>काव्यासाठी</a:t>
            </a:r>
            <a:r>
              <a:rPr lang="en-US" sz="3600" dirty="0" smtClean="0"/>
              <a:t> </a:t>
            </a:r>
            <a:r>
              <a:rPr lang="en-US" sz="3600" dirty="0" err="1" smtClean="0"/>
              <a:t>शब्दांची</a:t>
            </a:r>
            <a:r>
              <a:rPr lang="en-US" sz="3600" dirty="0" smtClean="0"/>
              <a:t> </a:t>
            </a:r>
            <a:r>
              <a:rPr lang="en-US" sz="3600" dirty="0" err="1" smtClean="0"/>
              <a:t>वेगळी</a:t>
            </a:r>
            <a:r>
              <a:rPr lang="en-US" sz="3600" dirty="0" smtClean="0"/>
              <a:t> , </a:t>
            </a:r>
            <a:r>
              <a:rPr lang="en-US" sz="3600" dirty="0" err="1" smtClean="0"/>
              <a:t>खास</a:t>
            </a:r>
            <a:r>
              <a:rPr lang="en-US" sz="3600" dirty="0" smtClean="0"/>
              <a:t> </a:t>
            </a:r>
            <a:r>
              <a:rPr lang="en-US" sz="3600" dirty="0" err="1" smtClean="0"/>
              <a:t>बनावट</a:t>
            </a:r>
            <a:r>
              <a:rPr lang="en-US" sz="3600" dirty="0" smtClean="0"/>
              <a:t> </a:t>
            </a:r>
            <a:r>
              <a:rPr lang="en-US" sz="3600" dirty="0" err="1" smtClean="0"/>
              <a:t>साधलेली</a:t>
            </a:r>
            <a:r>
              <a:rPr lang="en-US" sz="3600" dirty="0" smtClean="0"/>
              <a:t> </a:t>
            </a:r>
            <a:r>
              <a:rPr lang="en-US" sz="3600" dirty="0" err="1" smtClean="0"/>
              <a:t>नसते</a:t>
            </a:r>
            <a:r>
              <a:rPr lang="en-US" sz="3600" dirty="0" smtClean="0"/>
              <a:t> , </a:t>
            </a:r>
            <a:r>
              <a:rPr lang="en-US" sz="3600" dirty="0" err="1" smtClean="0"/>
              <a:t>याचीही</a:t>
            </a:r>
            <a:r>
              <a:rPr lang="en-US" sz="3600" dirty="0" smtClean="0"/>
              <a:t> </a:t>
            </a:r>
            <a:r>
              <a:rPr lang="en-US" sz="3600" dirty="0" err="1" smtClean="0"/>
              <a:t>त्यांना</a:t>
            </a:r>
            <a:r>
              <a:rPr lang="en-US" sz="3600" dirty="0" smtClean="0"/>
              <a:t> </a:t>
            </a:r>
            <a:r>
              <a:rPr lang="en-US" sz="3600" dirty="0" err="1" smtClean="0"/>
              <a:t>कल्पना</a:t>
            </a:r>
            <a:r>
              <a:rPr lang="en-US" sz="3600" dirty="0" smtClean="0"/>
              <a:t> </a:t>
            </a:r>
            <a:r>
              <a:rPr lang="en-US" sz="3600" dirty="0" err="1" smtClean="0"/>
              <a:t>होती</a:t>
            </a:r>
            <a:r>
              <a:rPr lang="en-US" sz="3600" dirty="0" smtClean="0"/>
              <a:t> </a:t>
            </a:r>
            <a:r>
              <a:rPr lang="en-US" sz="3600" dirty="0" err="1" smtClean="0"/>
              <a:t>असे</a:t>
            </a:r>
            <a:r>
              <a:rPr lang="en-US" sz="3600" dirty="0" smtClean="0"/>
              <a:t> </a:t>
            </a:r>
            <a:r>
              <a:rPr lang="en-US" sz="3600" dirty="0" err="1" smtClean="0"/>
              <a:t>दिसते</a:t>
            </a:r>
            <a:r>
              <a:rPr lang="en-US" sz="3600" dirty="0" smtClean="0"/>
              <a:t> . ' </a:t>
            </a:r>
            <a:r>
              <a:rPr lang="en-US" sz="3600" dirty="0" err="1" smtClean="0"/>
              <a:t>प्रतिभेच्या</a:t>
            </a:r>
            <a:r>
              <a:rPr lang="en-US" sz="3600" dirty="0" smtClean="0"/>
              <a:t> </a:t>
            </a:r>
            <a:r>
              <a:rPr lang="en-US" sz="3600" dirty="0" err="1" smtClean="0"/>
              <a:t>संस्कारामुळे</a:t>
            </a:r>
            <a:r>
              <a:rPr lang="en-US" sz="3600" dirty="0" smtClean="0"/>
              <a:t> </a:t>
            </a:r>
            <a:r>
              <a:rPr lang="en-US" sz="3600" dirty="0" err="1" smtClean="0"/>
              <a:t>किंवा</a:t>
            </a:r>
            <a:r>
              <a:rPr lang="en-US" sz="3600" dirty="0" smtClean="0"/>
              <a:t> </a:t>
            </a:r>
            <a:r>
              <a:rPr lang="en-US" sz="3600" dirty="0" err="1" smtClean="0"/>
              <a:t>कविव्यापारामुळे</a:t>
            </a:r>
            <a:r>
              <a:rPr lang="en-US" sz="3600" dirty="0" smtClean="0"/>
              <a:t> </a:t>
            </a:r>
            <a:r>
              <a:rPr lang="en-US" sz="3600" dirty="0" err="1" smtClean="0"/>
              <a:t>काव्य</a:t>
            </a:r>
            <a:r>
              <a:rPr lang="en-US" sz="3600" dirty="0" smtClean="0"/>
              <a:t> </a:t>
            </a:r>
            <a:r>
              <a:rPr lang="en-US" sz="3600" dirty="0" err="1" smtClean="0"/>
              <a:t>वा</a:t>
            </a:r>
            <a:r>
              <a:rPr lang="en-US" sz="3600" dirty="0" smtClean="0"/>
              <a:t> </a:t>
            </a:r>
            <a:r>
              <a:rPr lang="en-US" sz="3600" dirty="0" err="1" smtClean="0"/>
              <a:t>ललितसाहित्यातील</a:t>
            </a:r>
            <a:r>
              <a:rPr lang="en-US" sz="3600" dirty="0" smtClean="0"/>
              <a:t> </a:t>
            </a:r>
            <a:r>
              <a:rPr lang="en-US" sz="3600" dirty="0" err="1" smtClean="0"/>
              <a:t>शब्दांत</a:t>
            </a:r>
            <a:r>
              <a:rPr lang="en-US" sz="3600" dirty="0" smtClean="0"/>
              <a:t> </a:t>
            </a:r>
            <a:r>
              <a:rPr lang="en-US" sz="3600" dirty="0" err="1" smtClean="0"/>
              <a:t>सौंदर्याचा</a:t>
            </a:r>
            <a:r>
              <a:rPr lang="en-US" sz="3600" dirty="0" smtClean="0"/>
              <a:t> </a:t>
            </a:r>
            <a:r>
              <a:rPr lang="en-US" sz="3600" dirty="0" err="1" smtClean="0"/>
              <a:t>वास</a:t>
            </a:r>
            <a:r>
              <a:rPr lang="en-US" sz="3600" dirty="0" smtClean="0"/>
              <a:t> </a:t>
            </a:r>
            <a:r>
              <a:rPr lang="en-US" sz="3600" dirty="0" err="1" smtClean="0"/>
              <a:t>होतो</a:t>
            </a:r>
            <a:r>
              <a:rPr lang="en-US" sz="3600" dirty="0" smtClean="0"/>
              <a:t> ' </a:t>
            </a:r>
            <a:r>
              <a:rPr lang="en-US" sz="3600" dirty="0" err="1" smtClean="0"/>
              <a:t>असे</a:t>
            </a:r>
            <a:r>
              <a:rPr lang="en-US" sz="3600" dirty="0" smtClean="0"/>
              <a:t> </a:t>
            </a:r>
            <a:r>
              <a:rPr lang="en-US" sz="3600" dirty="0" err="1" smtClean="0"/>
              <a:t>त्यांचे</a:t>
            </a:r>
            <a:r>
              <a:rPr lang="en-US" sz="3600" dirty="0" smtClean="0"/>
              <a:t> </a:t>
            </a:r>
            <a:r>
              <a:rPr lang="en-US" sz="3600" dirty="0" err="1" smtClean="0"/>
              <a:t>म्हणणे</a:t>
            </a:r>
            <a:r>
              <a:rPr lang="en-US" sz="3600" dirty="0" smtClean="0"/>
              <a:t> </a:t>
            </a:r>
            <a:r>
              <a:rPr lang="en-US" sz="3600" dirty="0" err="1" smtClean="0"/>
              <a:t>आहे</a:t>
            </a:r>
            <a:r>
              <a:rPr lang="en-US" sz="3600" dirty="0" smtClean="0"/>
              <a:t> . </a:t>
            </a:r>
            <a:r>
              <a:rPr lang="en-US" sz="3600" dirty="0" err="1" smtClean="0"/>
              <a:t>शास्त्रात</a:t>
            </a:r>
            <a:r>
              <a:rPr lang="en-US" sz="3600" dirty="0" smtClean="0"/>
              <a:t> </a:t>
            </a:r>
            <a:r>
              <a:rPr lang="en-US" sz="3600" dirty="0" err="1" smtClean="0"/>
              <a:t>वस्तूचे</a:t>
            </a:r>
            <a:r>
              <a:rPr lang="en-US" sz="3600" dirty="0" smtClean="0"/>
              <a:t> </a:t>
            </a:r>
            <a:r>
              <a:rPr lang="en-US" sz="3600" dirty="0" err="1" smtClean="0"/>
              <a:t>किंवा</a:t>
            </a:r>
            <a:r>
              <a:rPr lang="en-US" sz="3600" dirty="0" smtClean="0"/>
              <a:t> </a:t>
            </a:r>
            <a:r>
              <a:rPr lang="en-US" sz="3600" dirty="0" err="1" smtClean="0"/>
              <a:t>विषयाचे</a:t>
            </a:r>
            <a:r>
              <a:rPr lang="en-US" sz="3600" dirty="0" smtClean="0"/>
              <a:t> </a:t>
            </a:r>
            <a:r>
              <a:rPr lang="en-US" sz="3600" dirty="0" err="1" smtClean="0"/>
              <a:t>यथार्थ</a:t>
            </a:r>
            <a:r>
              <a:rPr lang="en-US" sz="3600" dirty="0" smtClean="0"/>
              <a:t> </a:t>
            </a:r>
            <a:r>
              <a:rPr lang="en-US" sz="3600" dirty="0" err="1" smtClean="0"/>
              <a:t>ज्ञान</a:t>
            </a:r>
            <a:r>
              <a:rPr lang="en-US" sz="3600" dirty="0" smtClean="0"/>
              <a:t> </a:t>
            </a:r>
            <a:r>
              <a:rPr lang="en-US" sz="3600" dirty="0" err="1" smtClean="0"/>
              <a:t>करून</a:t>
            </a:r>
            <a:r>
              <a:rPr lang="en-US" sz="3600" dirty="0" smtClean="0"/>
              <a:t> </a:t>
            </a:r>
            <a:r>
              <a:rPr lang="en-US" sz="3600" dirty="0" err="1" smtClean="0"/>
              <a:t>देणे</a:t>
            </a:r>
            <a:r>
              <a:rPr lang="en-US" sz="3600" dirty="0" smtClean="0"/>
              <a:t> </a:t>
            </a:r>
            <a:r>
              <a:rPr lang="en-US" sz="3600" dirty="0" err="1" smtClean="0"/>
              <a:t>इतकेच</a:t>
            </a:r>
            <a:r>
              <a:rPr lang="en-US" sz="3600" dirty="0" smtClean="0"/>
              <a:t> </a:t>
            </a:r>
            <a:r>
              <a:rPr lang="en-US" sz="3600" dirty="0" err="1" smtClean="0"/>
              <a:t>शब्दांचे</a:t>
            </a:r>
            <a:r>
              <a:rPr lang="en-US" sz="3600" dirty="0" smtClean="0"/>
              <a:t> </a:t>
            </a:r>
            <a:r>
              <a:rPr lang="en-US" sz="3600" dirty="0" err="1" smtClean="0"/>
              <a:t>कार्य</a:t>
            </a:r>
            <a:r>
              <a:rPr lang="en-US" sz="3600" dirty="0" smtClean="0"/>
              <a:t> </a:t>
            </a:r>
            <a:r>
              <a:rPr lang="en-US" sz="3600" dirty="0" err="1" smtClean="0"/>
              <a:t>असल्यामुळे</a:t>
            </a:r>
            <a:r>
              <a:rPr lang="en-US" sz="3600" dirty="0" smtClean="0"/>
              <a:t> </a:t>
            </a:r>
            <a:r>
              <a:rPr lang="en-US" sz="3600" dirty="0" err="1" smtClean="0"/>
              <a:t>तिथे</a:t>
            </a:r>
            <a:r>
              <a:rPr lang="en-US" sz="3600" dirty="0" smtClean="0"/>
              <a:t> </a:t>
            </a:r>
            <a:r>
              <a:rPr lang="en-US" sz="3600" dirty="0" err="1" smtClean="0"/>
              <a:t>फक्त</a:t>
            </a:r>
            <a:r>
              <a:rPr lang="en-US" sz="3600" dirty="0" smtClean="0"/>
              <a:t> </a:t>
            </a:r>
            <a:r>
              <a:rPr lang="en-US" sz="3600" dirty="0" err="1" smtClean="0"/>
              <a:t>वाच्यार्थ्याला</a:t>
            </a:r>
            <a:r>
              <a:rPr lang="en-US" sz="3600" dirty="0" smtClean="0"/>
              <a:t> </a:t>
            </a:r>
            <a:r>
              <a:rPr lang="en-US" sz="3600" dirty="0" err="1" smtClean="0"/>
              <a:t>महत्त्व</a:t>
            </a:r>
            <a:r>
              <a:rPr lang="en-US" sz="3600" dirty="0" smtClean="0"/>
              <a:t> </a:t>
            </a:r>
            <a:r>
              <a:rPr lang="en-US" sz="3600" dirty="0" err="1" smtClean="0"/>
              <a:t>असते</a:t>
            </a:r>
            <a:r>
              <a:rPr lang="en-US" sz="3600" dirty="0" smtClean="0"/>
              <a:t> . </a:t>
            </a:r>
            <a:r>
              <a:rPr lang="en-US" sz="3600" dirty="0" err="1" smtClean="0"/>
              <a:t>पण</a:t>
            </a:r>
            <a:r>
              <a:rPr lang="en-US" sz="3600" dirty="0" smtClean="0"/>
              <a:t> </a:t>
            </a:r>
            <a:r>
              <a:rPr lang="en-US" sz="3600" dirty="0" err="1" smtClean="0"/>
              <a:t>ललितसाहित्यात</a:t>
            </a:r>
            <a:r>
              <a:rPr lang="en-US" sz="3600" dirty="0" smtClean="0"/>
              <a:t> </a:t>
            </a:r>
            <a:r>
              <a:rPr lang="en-US" sz="3600" dirty="0" err="1" smtClean="0"/>
              <a:t>शब्दांना</a:t>
            </a:r>
            <a:r>
              <a:rPr lang="en-US" sz="3600" dirty="0" smtClean="0"/>
              <a:t> </a:t>
            </a:r>
            <a:r>
              <a:rPr lang="en-US" sz="3600" dirty="0" err="1" smtClean="0"/>
              <a:t>भावनात्मक</a:t>
            </a:r>
            <a:r>
              <a:rPr lang="en-US" sz="3600" dirty="0" smtClean="0"/>
              <a:t> </a:t>
            </a:r>
            <a:r>
              <a:rPr lang="en-US" sz="3600" dirty="0" err="1" smtClean="0"/>
              <a:t>अनुभूती</a:t>
            </a:r>
            <a:r>
              <a:rPr lang="en-US" sz="3600" dirty="0" smtClean="0"/>
              <a:t> </a:t>
            </a:r>
            <a:r>
              <a:rPr lang="en-US" sz="3600" dirty="0" err="1" smtClean="0"/>
              <a:t>संक्रमित</a:t>
            </a:r>
            <a:r>
              <a:rPr lang="en-US" sz="3600" dirty="0" smtClean="0"/>
              <a:t> </a:t>
            </a:r>
            <a:r>
              <a:rPr lang="en-US" sz="3600" dirty="0" err="1" smtClean="0"/>
              <a:t>करणे</a:t>
            </a:r>
            <a:r>
              <a:rPr lang="en-US" sz="3600" dirty="0" smtClean="0"/>
              <a:t> </a:t>
            </a:r>
            <a:r>
              <a:rPr lang="en-US" sz="3600" dirty="0" err="1" smtClean="0"/>
              <a:t>किंवा</a:t>
            </a:r>
            <a:r>
              <a:rPr lang="en-US" sz="3600" dirty="0" smtClean="0"/>
              <a:t> </a:t>
            </a:r>
            <a:r>
              <a:rPr lang="en-US" sz="3600" dirty="0" err="1" smtClean="0"/>
              <a:t>निर्मिती</a:t>
            </a:r>
            <a:r>
              <a:rPr lang="en-US" sz="3600" dirty="0" smtClean="0"/>
              <a:t> </a:t>
            </a:r>
            <a:r>
              <a:rPr lang="en-US" sz="3600" dirty="0" err="1" smtClean="0"/>
              <a:t>साधणे</a:t>
            </a:r>
            <a:r>
              <a:rPr lang="en-US" sz="3600" dirty="0" smtClean="0"/>
              <a:t> </a:t>
            </a:r>
            <a:r>
              <a:rPr lang="en-US" sz="3600" dirty="0" err="1" smtClean="0"/>
              <a:t>ही</a:t>
            </a:r>
            <a:r>
              <a:rPr lang="en-US" sz="3600" dirty="0" smtClean="0"/>
              <a:t> </a:t>
            </a:r>
            <a:r>
              <a:rPr lang="en-US" sz="3600" dirty="0" err="1" smtClean="0"/>
              <a:t>कार्ये</a:t>
            </a:r>
            <a:r>
              <a:rPr lang="en-US" sz="3600" dirty="0" smtClean="0"/>
              <a:t> </a:t>
            </a:r>
            <a:r>
              <a:rPr lang="en-US" sz="3600" dirty="0" err="1" smtClean="0"/>
              <a:t>करावी</a:t>
            </a:r>
            <a:r>
              <a:rPr lang="en-US" sz="3600" dirty="0" smtClean="0"/>
              <a:t> </a:t>
            </a:r>
            <a:r>
              <a:rPr lang="en-US" sz="3600" dirty="0" err="1" smtClean="0"/>
              <a:t>लागतात</a:t>
            </a:r>
            <a:r>
              <a:rPr lang="en-US" sz="3600" dirty="0" smtClean="0"/>
              <a:t> . </a:t>
            </a:r>
            <a:r>
              <a:rPr lang="en-US" sz="3600" dirty="0" err="1" smtClean="0"/>
              <a:t>त्यामुळे</a:t>
            </a:r>
            <a:r>
              <a:rPr lang="en-US" sz="3600" dirty="0" smtClean="0"/>
              <a:t> </a:t>
            </a:r>
            <a:r>
              <a:rPr lang="en-US" sz="3600" dirty="0" err="1" smtClean="0"/>
              <a:t>तिथे</a:t>
            </a:r>
            <a:r>
              <a:rPr lang="en-US" sz="3600" dirty="0" smtClean="0"/>
              <a:t> </a:t>
            </a:r>
            <a:r>
              <a:rPr lang="en-US" sz="3600" dirty="0" err="1" smtClean="0"/>
              <a:t>वाच्यार्थापेक्षा</a:t>
            </a:r>
            <a:r>
              <a:rPr lang="en-US" sz="3600" dirty="0" smtClean="0"/>
              <a:t> </a:t>
            </a:r>
            <a:r>
              <a:rPr lang="en-US" sz="3600" dirty="0" err="1" smtClean="0"/>
              <a:t>सूचितार्थाला</a:t>
            </a:r>
            <a:r>
              <a:rPr lang="en-US" sz="3600" dirty="0" smtClean="0"/>
              <a:t> ( </a:t>
            </a:r>
            <a:r>
              <a:rPr lang="en-US" sz="3600" dirty="0" err="1" smtClean="0"/>
              <a:t>व्यंगार्थ</a:t>
            </a:r>
            <a:r>
              <a:rPr lang="en-US" sz="3600" dirty="0" smtClean="0"/>
              <a:t> ) </a:t>
            </a:r>
            <a:r>
              <a:rPr lang="en-US" sz="3600" dirty="0" err="1" smtClean="0"/>
              <a:t>महत्त्व</a:t>
            </a:r>
            <a:r>
              <a:rPr lang="en-US" sz="3600" dirty="0" smtClean="0"/>
              <a:t> </a:t>
            </a:r>
            <a:r>
              <a:rPr lang="en-US" sz="3600" dirty="0" err="1" smtClean="0"/>
              <a:t>प्राप्त</a:t>
            </a:r>
            <a:r>
              <a:rPr lang="en-US" sz="3600" dirty="0" smtClean="0"/>
              <a:t> </a:t>
            </a:r>
            <a:r>
              <a:rPr lang="en-US" sz="3600" dirty="0" err="1" smtClean="0"/>
              <a:t>होत</a:t>
            </a:r>
            <a:r>
              <a:rPr lang="en-US" sz="3600" dirty="0" smtClean="0"/>
              <a:t> </a:t>
            </a:r>
            <a:r>
              <a:rPr lang="en-US" sz="3600" dirty="0" err="1" smtClean="0"/>
              <a:t>असते</a:t>
            </a:r>
            <a:r>
              <a:rPr lang="en-US" sz="3600" dirty="0" smtClean="0"/>
              <a:t> . </a:t>
            </a:r>
            <a:r>
              <a:rPr lang="en-US" sz="3600" dirty="0" err="1" smtClean="0"/>
              <a:t>हे</a:t>
            </a:r>
            <a:r>
              <a:rPr lang="en-US" sz="3600" dirty="0" smtClean="0"/>
              <a:t> </a:t>
            </a:r>
            <a:r>
              <a:rPr lang="en-US" sz="3600" dirty="0" err="1" smtClean="0"/>
              <a:t>असे</a:t>
            </a:r>
            <a:r>
              <a:rPr lang="en-US" sz="3600" dirty="0" smtClean="0"/>
              <a:t> </a:t>
            </a:r>
            <a:r>
              <a:rPr lang="en-US" sz="3600" dirty="0" err="1" smtClean="0"/>
              <a:t>शब्दार्थांबाबतचे</a:t>
            </a:r>
            <a:r>
              <a:rPr lang="en-US" sz="3600" dirty="0" smtClean="0"/>
              <a:t> </a:t>
            </a:r>
            <a:r>
              <a:rPr lang="en-US" sz="3600" dirty="0" err="1" smtClean="0"/>
              <a:t>सूत्र</a:t>
            </a:r>
            <a:r>
              <a:rPr lang="en-US" sz="3600" dirty="0" smtClean="0"/>
              <a:t> </a:t>
            </a:r>
            <a:r>
              <a:rPr lang="en-US" sz="3600" dirty="0" err="1" smtClean="0"/>
              <a:t>लक्षात</a:t>
            </a:r>
            <a:r>
              <a:rPr lang="en-US" sz="3600" dirty="0" smtClean="0"/>
              <a:t> </a:t>
            </a:r>
            <a:r>
              <a:rPr lang="en-US" sz="3600" dirty="0" err="1" smtClean="0"/>
              <a:t>घेऊनच</a:t>
            </a:r>
            <a:r>
              <a:rPr lang="en-US" sz="3600" dirty="0" smtClean="0"/>
              <a:t> </a:t>
            </a:r>
            <a:r>
              <a:rPr lang="en-US" sz="3600" dirty="0" err="1" smtClean="0"/>
              <a:t>मम्मट</a:t>
            </a:r>
            <a:r>
              <a:rPr lang="en-US" sz="3600" dirty="0" smtClean="0"/>
              <a:t> </a:t>
            </a:r>
            <a:r>
              <a:rPr lang="en-US" sz="3600" dirty="0" err="1" smtClean="0"/>
              <a:t>या</a:t>
            </a:r>
            <a:r>
              <a:rPr lang="en-US" sz="3600" dirty="0" smtClean="0"/>
              <a:t> </a:t>
            </a:r>
            <a:r>
              <a:rPr lang="en-US" sz="3600" dirty="0" err="1" smtClean="0"/>
              <a:t>संस्कृत</a:t>
            </a:r>
            <a:r>
              <a:rPr lang="en-US" sz="3600" dirty="0" smtClean="0"/>
              <a:t> </a:t>
            </a:r>
            <a:r>
              <a:rPr lang="en-US" sz="3600" dirty="0" err="1" smtClean="0"/>
              <a:t>मीमांसकाने</a:t>
            </a:r>
            <a:r>
              <a:rPr lang="en-US" sz="3600" dirty="0" smtClean="0"/>
              <a:t> </a:t>
            </a:r>
            <a:r>
              <a:rPr lang="en-US" sz="3600" dirty="0" err="1" smtClean="0"/>
              <a:t>साहित्याचे</a:t>
            </a:r>
            <a:r>
              <a:rPr lang="en-US" sz="3600" dirty="0" smtClean="0"/>
              <a:t> </a:t>
            </a:r>
            <a:r>
              <a:rPr lang="en-US" sz="3600" dirty="0" err="1" smtClean="0"/>
              <a:t>तीन</a:t>
            </a:r>
            <a:r>
              <a:rPr lang="en-US" sz="3600" dirty="0" smtClean="0"/>
              <a:t> </a:t>
            </a:r>
            <a:r>
              <a:rPr lang="en-US" sz="3600" dirty="0" err="1" smtClean="0"/>
              <a:t>प्रकार</a:t>
            </a:r>
            <a:r>
              <a:rPr lang="en-US" sz="3600" dirty="0" smtClean="0"/>
              <a:t> </a:t>
            </a:r>
            <a:r>
              <a:rPr lang="en-US" sz="3600" dirty="0" err="1" smtClean="0"/>
              <a:t>कल्पिलेले</a:t>
            </a:r>
            <a:r>
              <a:rPr lang="en-US" sz="3600" dirty="0" smtClean="0"/>
              <a:t> </a:t>
            </a:r>
            <a:r>
              <a:rPr lang="en-US" sz="3600" dirty="0" err="1" smtClean="0"/>
              <a:t>आहेत</a:t>
            </a:r>
            <a:r>
              <a:rPr lang="en-US" sz="3600" dirty="0" smtClean="0"/>
              <a:t> . </a:t>
            </a:r>
            <a:r>
              <a:rPr lang="en-US" sz="3600" dirty="0" err="1" smtClean="0"/>
              <a:t>वेद</a:t>
            </a:r>
            <a:r>
              <a:rPr lang="en-US" sz="3600" dirty="0" smtClean="0"/>
              <a:t> , </a:t>
            </a:r>
            <a:r>
              <a:rPr lang="en-US" sz="3600" dirty="0" err="1" smtClean="0"/>
              <a:t>उपनिषदे</a:t>
            </a:r>
            <a:r>
              <a:rPr lang="en-US" sz="3600" dirty="0" smtClean="0"/>
              <a:t> , </a:t>
            </a:r>
            <a:r>
              <a:rPr lang="en-US" sz="3600" dirty="0" err="1" smtClean="0"/>
              <a:t>स्मृतिग्रंथ</a:t>
            </a:r>
            <a:r>
              <a:rPr lang="en-US" sz="3600" dirty="0" smtClean="0"/>
              <a:t> </a:t>
            </a:r>
            <a:r>
              <a:rPr lang="en-US" sz="3600" dirty="0" err="1" smtClean="0"/>
              <a:t>इत्यादींना</a:t>
            </a:r>
            <a:r>
              <a:rPr lang="en-US" sz="3600" dirty="0" smtClean="0"/>
              <a:t> </a:t>
            </a:r>
            <a:r>
              <a:rPr lang="en-US" sz="3600" dirty="0" err="1" smtClean="0"/>
              <a:t>तो</a:t>
            </a:r>
            <a:r>
              <a:rPr lang="en-US" sz="3600" dirty="0" smtClean="0"/>
              <a:t> ' </a:t>
            </a:r>
            <a:r>
              <a:rPr lang="en-US" sz="3600" dirty="0" err="1" smtClean="0"/>
              <a:t>शब्दप्रधान</a:t>
            </a:r>
            <a:r>
              <a:rPr lang="en-US" sz="3600" dirty="0" smtClean="0"/>
              <a:t> ' </a:t>
            </a:r>
            <a:r>
              <a:rPr lang="en-US" sz="3600" dirty="0" err="1" smtClean="0"/>
              <a:t>साहित्य</a:t>
            </a:r>
            <a:r>
              <a:rPr lang="en-US" sz="3600" dirty="0" smtClean="0"/>
              <a:t> </a:t>
            </a:r>
            <a:r>
              <a:rPr lang="en-US" sz="3600" dirty="0" err="1" smtClean="0"/>
              <a:t>म्हणतो</a:t>
            </a:r>
            <a:r>
              <a:rPr lang="en-US" sz="3600" dirty="0" smtClean="0"/>
              <a:t> . </a:t>
            </a:r>
            <a:r>
              <a:rPr lang="en-US" sz="3600" dirty="0" err="1" smtClean="0"/>
              <a:t>यातील</a:t>
            </a:r>
            <a:r>
              <a:rPr lang="en-US" sz="3600" dirty="0" smtClean="0"/>
              <a:t> </a:t>
            </a:r>
            <a:r>
              <a:rPr lang="en-US" sz="3600" dirty="0" err="1" smtClean="0"/>
              <a:t>वेद</a:t>
            </a:r>
            <a:r>
              <a:rPr lang="en-US" sz="3600" dirty="0" smtClean="0"/>
              <a:t> </a:t>
            </a:r>
            <a:r>
              <a:rPr lang="en-US" sz="3600" dirty="0" err="1" smtClean="0"/>
              <a:t>तर</a:t>
            </a:r>
            <a:r>
              <a:rPr lang="en-US" sz="3600" dirty="0" smtClean="0"/>
              <a:t> </a:t>
            </a:r>
            <a:r>
              <a:rPr lang="en-US" sz="3600" dirty="0" err="1" smtClean="0"/>
              <a:t>ईश्वरी</a:t>
            </a:r>
            <a:r>
              <a:rPr lang="en-US" sz="3600" dirty="0" smtClean="0"/>
              <a:t> </a:t>
            </a:r>
            <a:r>
              <a:rPr lang="en-US" sz="3600" dirty="0" err="1" smtClean="0"/>
              <a:t>निर्मितीच</a:t>
            </a:r>
            <a:r>
              <a:rPr lang="en-US" sz="3600" dirty="0" smtClean="0"/>
              <a:t> </a:t>
            </a:r>
            <a:r>
              <a:rPr lang="en-US" sz="3600" dirty="0" err="1" smtClean="0"/>
              <a:t>मानली</a:t>
            </a:r>
            <a:r>
              <a:rPr lang="en-US" sz="3600" dirty="0" smtClean="0"/>
              <a:t> </a:t>
            </a:r>
            <a:r>
              <a:rPr lang="en-US" sz="3600" dirty="0" err="1" smtClean="0"/>
              <a:t>जाते</a:t>
            </a:r>
            <a:r>
              <a:rPr lang="en-US" sz="3600" dirty="0" smtClean="0"/>
              <a:t> . </a:t>
            </a:r>
            <a:r>
              <a:rPr lang="en-US" sz="3600" dirty="0" err="1" smtClean="0"/>
              <a:t>ज्या</a:t>
            </a:r>
            <a:r>
              <a:rPr lang="en-US" sz="3600" dirty="0" smtClean="0"/>
              <a:t> </a:t>
            </a:r>
            <a:r>
              <a:rPr lang="en-US" sz="3600" dirty="0" err="1" smtClean="0"/>
              <a:t>साहित्यात</a:t>
            </a:r>
            <a:r>
              <a:rPr lang="en-US" sz="3600" dirty="0" smtClean="0"/>
              <a:t> </a:t>
            </a:r>
            <a:r>
              <a:rPr lang="en-US" sz="3600" dirty="0" err="1" smtClean="0"/>
              <a:t>शब्दार्थांचे</a:t>
            </a:r>
            <a:r>
              <a:rPr lang="en-US" sz="3600" dirty="0" smtClean="0"/>
              <a:t> </a:t>
            </a:r>
            <a:r>
              <a:rPr lang="en-US" sz="3600" dirty="0" err="1" smtClean="0"/>
              <a:t>महत्त्व</a:t>
            </a:r>
            <a:r>
              <a:rPr lang="en-US" sz="3600" dirty="0" smtClean="0"/>
              <a:t> </a:t>
            </a:r>
            <a:r>
              <a:rPr lang="en-US" sz="3600" dirty="0" err="1" smtClean="0"/>
              <a:t>अनन्यसाधारण</a:t>
            </a:r>
            <a:r>
              <a:rPr lang="en-US" sz="3600" dirty="0" smtClean="0"/>
              <a:t> </a:t>
            </a:r>
            <a:r>
              <a:rPr lang="en-US" sz="3600" dirty="0" err="1" smtClean="0"/>
              <a:t>आहे</a:t>
            </a:r>
            <a:r>
              <a:rPr lang="en-US" sz="3600" dirty="0" smtClean="0"/>
              <a:t> , </a:t>
            </a:r>
            <a:r>
              <a:rPr lang="en-US" sz="3600" dirty="0" err="1" smtClean="0"/>
              <a:t>शब्दार्थाच्या</a:t>
            </a:r>
            <a:r>
              <a:rPr lang="en-US" sz="3600" dirty="0" smtClean="0"/>
              <a:t> </a:t>
            </a:r>
            <a:r>
              <a:rPr lang="en-US" sz="3600" dirty="0" err="1" smtClean="0"/>
              <a:t>स्वरूपात</a:t>
            </a:r>
            <a:r>
              <a:rPr lang="en-US" sz="3600" dirty="0" smtClean="0"/>
              <a:t> </a:t>
            </a:r>
            <a:r>
              <a:rPr lang="en-US" sz="3600" dirty="0" err="1" smtClean="0"/>
              <a:t>कसलाही</a:t>
            </a:r>
            <a:r>
              <a:rPr lang="en-US" sz="3600" dirty="0" smtClean="0"/>
              <a:t> </a:t>
            </a:r>
            <a:r>
              <a:rPr lang="en-US" sz="3600" dirty="0" err="1" smtClean="0"/>
              <a:t>बदल</a:t>
            </a:r>
            <a:r>
              <a:rPr lang="en-US" sz="3600" dirty="0" smtClean="0"/>
              <a:t> </a:t>
            </a:r>
            <a:r>
              <a:rPr lang="en-US" sz="3600" dirty="0" err="1" smtClean="0"/>
              <a:t>संभवू</a:t>
            </a:r>
            <a:r>
              <a:rPr lang="en-US" sz="3600" dirty="0" smtClean="0"/>
              <a:t> </a:t>
            </a:r>
            <a:r>
              <a:rPr lang="en-US" sz="3600" dirty="0" err="1" smtClean="0"/>
              <a:t>शकत</a:t>
            </a:r>
            <a:r>
              <a:rPr lang="en-US" sz="3600" dirty="0" smtClean="0"/>
              <a:t> </a:t>
            </a:r>
            <a:r>
              <a:rPr lang="en-US" sz="3600" dirty="0" err="1" smtClean="0"/>
              <a:t>नाही</a:t>
            </a:r>
            <a:r>
              <a:rPr lang="en-US" sz="3600" dirty="0" smtClean="0"/>
              <a:t> , </a:t>
            </a:r>
            <a:r>
              <a:rPr lang="en-US" sz="3600" dirty="0" err="1" smtClean="0"/>
              <a:t>असे</a:t>
            </a:r>
            <a:r>
              <a:rPr lang="en-US" sz="3600" dirty="0" smtClean="0"/>
              <a:t> </a:t>
            </a:r>
            <a:r>
              <a:rPr lang="en-US" sz="3600" dirty="0" err="1" smtClean="0"/>
              <a:t>हे</a:t>
            </a:r>
            <a:r>
              <a:rPr lang="en-US" sz="3600" dirty="0" smtClean="0"/>
              <a:t> </a:t>
            </a:r>
            <a:r>
              <a:rPr lang="en-US" sz="3600" dirty="0" err="1" smtClean="0"/>
              <a:t>साहित्य</a:t>
            </a:r>
            <a:r>
              <a:rPr lang="en-US" sz="3600" dirty="0" smtClean="0"/>
              <a:t> </a:t>
            </a:r>
            <a:r>
              <a:rPr lang="en-US" sz="3600" dirty="0" err="1" smtClean="0"/>
              <a:t>असते</a:t>
            </a:r>
            <a:r>
              <a:rPr lang="en-US" sz="3600" dirty="0" smtClean="0"/>
              <a:t> . </a:t>
            </a:r>
            <a:r>
              <a:rPr lang="en-US" sz="3600" dirty="0" err="1" smtClean="0"/>
              <a:t>दुसरा</a:t>
            </a:r>
            <a:r>
              <a:rPr lang="en-US" sz="3600" dirty="0" smtClean="0"/>
              <a:t> </a:t>
            </a:r>
            <a:r>
              <a:rPr lang="en-US" sz="3600" dirty="0" err="1" smtClean="0"/>
              <a:t>प्रकार</a:t>
            </a:r>
            <a:r>
              <a:rPr lang="en-US" sz="3600" dirty="0" smtClean="0"/>
              <a:t> </a:t>
            </a:r>
            <a:r>
              <a:rPr lang="en-US" sz="3600" dirty="0" err="1" smtClean="0"/>
              <a:t>अर्थतात्पर्यप्रधान</a:t>
            </a:r>
            <a:r>
              <a:rPr lang="en-US" sz="3600" dirty="0" smtClean="0"/>
              <a:t> ' </a:t>
            </a:r>
            <a:r>
              <a:rPr lang="en-US" sz="3600" dirty="0" err="1" smtClean="0"/>
              <a:t>साहित्य</a:t>
            </a:r>
            <a:r>
              <a:rPr lang="en-US" sz="3600" dirty="0" smtClean="0"/>
              <a:t> </a:t>
            </a:r>
            <a:r>
              <a:rPr lang="en-US" sz="3600" dirty="0" err="1" smtClean="0"/>
              <a:t>होय</a:t>
            </a:r>
            <a:r>
              <a:rPr lang="en-US" sz="3600" dirty="0" smtClean="0"/>
              <a:t> . </a:t>
            </a:r>
            <a:r>
              <a:rPr lang="en-US" sz="3600" dirty="0" err="1" smtClean="0"/>
              <a:t>यात</a:t>
            </a:r>
            <a:r>
              <a:rPr lang="en-US" sz="3600" dirty="0" smtClean="0"/>
              <a:t> </a:t>
            </a:r>
            <a:r>
              <a:rPr lang="en-US" sz="3600" dirty="0" err="1" smtClean="0"/>
              <a:t>इतिहास</a:t>
            </a:r>
            <a:r>
              <a:rPr lang="en-US" sz="3600" dirty="0" smtClean="0"/>
              <a:t> </a:t>
            </a:r>
            <a:r>
              <a:rPr lang="en-US" sz="3600" dirty="0" err="1" smtClean="0"/>
              <a:t>पुराणादी</a:t>
            </a:r>
            <a:r>
              <a:rPr lang="en-US" sz="3600" dirty="0" smtClean="0"/>
              <a:t> </a:t>
            </a:r>
            <a:r>
              <a:rPr lang="en-US" sz="3600" dirty="0" err="1" smtClean="0"/>
              <a:t>लेखन</a:t>
            </a:r>
            <a:r>
              <a:rPr lang="en-US" sz="3600" dirty="0" smtClean="0"/>
              <a:t> </a:t>
            </a:r>
            <a:r>
              <a:rPr lang="en-US" sz="3600" dirty="0" err="1" smtClean="0"/>
              <a:t>येते</a:t>
            </a:r>
            <a:r>
              <a:rPr lang="en-US" sz="3600" dirty="0" smtClean="0"/>
              <a:t> . </a:t>
            </a:r>
            <a:r>
              <a:rPr lang="en-US" sz="3600" dirty="0" err="1" smtClean="0"/>
              <a:t>अशा</a:t>
            </a:r>
            <a:r>
              <a:rPr lang="en-US" sz="3600" dirty="0" smtClean="0"/>
              <a:t> </a:t>
            </a:r>
            <a:r>
              <a:rPr lang="en-US" sz="3600" dirty="0" err="1" smtClean="0"/>
              <a:t>लेखनात</a:t>
            </a:r>
            <a:r>
              <a:rPr lang="en-US" sz="3600" dirty="0" smtClean="0"/>
              <a:t> </a:t>
            </a:r>
            <a:r>
              <a:rPr lang="en-US" sz="3600" dirty="0" err="1" smtClean="0"/>
              <a:t>तात्पर्याला</a:t>
            </a:r>
            <a:r>
              <a:rPr lang="en-US" sz="3600" dirty="0" smtClean="0"/>
              <a:t> </a:t>
            </a:r>
            <a:r>
              <a:rPr lang="en-US" sz="3600" dirty="0" err="1" smtClean="0"/>
              <a:t>महत्त्व</a:t>
            </a:r>
            <a:r>
              <a:rPr lang="en-US" sz="3600" dirty="0" smtClean="0"/>
              <a:t> </a:t>
            </a:r>
            <a:r>
              <a:rPr lang="en-US" sz="3600" dirty="0" err="1" smtClean="0"/>
              <a:t>असते</a:t>
            </a:r>
            <a:r>
              <a:rPr lang="en-US" sz="3600" dirty="0" smtClean="0"/>
              <a:t> . </a:t>
            </a:r>
            <a:r>
              <a:rPr lang="en-US" sz="3600" dirty="0" err="1" smtClean="0"/>
              <a:t>यात</a:t>
            </a:r>
            <a:r>
              <a:rPr lang="en-US" sz="3600" dirty="0" smtClean="0"/>
              <a:t> </a:t>
            </a:r>
            <a:r>
              <a:rPr lang="en-US" sz="3600" dirty="0" err="1" smtClean="0"/>
              <a:t>योजिलेला</a:t>
            </a:r>
            <a:r>
              <a:rPr lang="en-US" sz="3600" dirty="0" smtClean="0"/>
              <a:t> </a:t>
            </a:r>
            <a:r>
              <a:rPr lang="en-US" sz="3600" dirty="0" err="1" smtClean="0"/>
              <a:t>शब्दार्थसूमह</a:t>
            </a:r>
            <a:r>
              <a:rPr lang="en-US" sz="3600" dirty="0" smtClean="0"/>
              <a:t> </a:t>
            </a:r>
            <a:r>
              <a:rPr lang="en-US" sz="3600" dirty="0" err="1" smtClean="0"/>
              <a:t>शेवटी</a:t>
            </a:r>
            <a:r>
              <a:rPr lang="en-US" sz="3600" dirty="0" smtClean="0"/>
              <a:t> </a:t>
            </a:r>
            <a:r>
              <a:rPr lang="en-US" sz="3600" dirty="0" err="1" smtClean="0"/>
              <a:t>आपल्याला</a:t>
            </a:r>
            <a:r>
              <a:rPr lang="en-US" sz="3600" dirty="0" smtClean="0"/>
              <a:t> </a:t>
            </a:r>
            <a:r>
              <a:rPr lang="en-US" sz="3600" dirty="0" err="1" smtClean="0"/>
              <a:t>जो</a:t>
            </a:r>
            <a:r>
              <a:rPr lang="en-US" sz="3600" dirty="0" smtClean="0"/>
              <a:t> </a:t>
            </a:r>
            <a:r>
              <a:rPr lang="en-US" sz="3600" dirty="0" err="1" smtClean="0"/>
              <a:t>सारभूत</a:t>
            </a:r>
            <a:r>
              <a:rPr lang="en-US" sz="3600" dirty="0" smtClean="0"/>
              <a:t> </a:t>
            </a:r>
            <a:r>
              <a:rPr lang="en-US" sz="3600" dirty="0" err="1" smtClean="0"/>
              <a:t>किंवा</a:t>
            </a:r>
            <a:r>
              <a:rPr lang="en-US" sz="3600" dirty="0" smtClean="0"/>
              <a:t> </a:t>
            </a:r>
            <a:r>
              <a:rPr lang="en-US" sz="3600" dirty="0" err="1" smtClean="0"/>
              <a:t>निष्कर्षभूत</a:t>
            </a:r>
            <a:r>
              <a:rPr lang="en-US" sz="3600" dirty="0" smtClean="0"/>
              <a:t> </a:t>
            </a:r>
            <a:r>
              <a:rPr lang="en-US" sz="3600" dirty="0" err="1" smtClean="0"/>
              <a:t>विचार</a:t>
            </a:r>
            <a:r>
              <a:rPr lang="en-US" sz="3600" dirty="0" smtClean="0"/>
              <a:t> </a:t>
            </a:r>
            <a:r>
              <a:rPr lang="en-US" sz="3600" dirty="0" err="1" smtClean="0"/>
              <a:t>देतो</a:t>
            </a:r>
            <a:r>
              <a:rPr lang="en-US" sz="3600" dirty="0" smtClean="0"/>
              <a:t> </a:t>
            </a:r>
            <a:r>
              <a:rPr lang="en-US" sz="3600" dirty="0" err="1" smtClean="0"/>
              <a:t>तोच</a:t>
            </a:r>
            <a:r>
              <a:rPr lang="en-US" sz="3600" dirty="0" smtClean="0"/>
              <a:t> </a:t>
            </a:r>
            <a:r>
              <a:rPr lang="en-US" sz="3600" dirty="0" err="1" smtClean="0"/>
              <a:t>महत्त्वाचा</a:t>
            </a:r>
            <a:r>
              <a:rPr lang="en-US" sz="3600" dirty="0" smtClean="0"/>
              <a:t> </a:t>
            </a:r>
            <a:r>
              <a:rPr lang="en-US" sz="3600" dirty="0" err="1" smtClean="0"/>
              <a:t>तिसरा</a:t>
            </a:r>
            <a:r>
              <a:rPr lang="en-US" sz="3600" dirty="0" smtClean="0"/>
              <a:t> </a:t>
            </a:r>
            <a:r>
              <a:rPr lang="en-US" sz="3600" dirty="0" err="1" smtClean="0"/>
              <a:t>प्रकार</a:t>
            </a:r>
            <a:r>
              <a:rPr lang="en-US" sz="3600" dirty="0" smtClean="0"/>
              <a:t> </a:t>
            </a:r>
            <a:r>
              <a:rPr lang="en-US" sz="3600" dirty="0" err="1" smtClean="0"/>
              <a:t>रसप्रधान</a:t>
            </a:r>
            <a:r>
              <a:rPr lang="en-US" sz="3600" dirty="0" smtClean="0"/>
              <a:t> </a:t>
            </a:r>
            <a:r>
              <a:rPr lang="en-US" sz="3600" dirty="0" err="1" smtClean="0"/>
              <a:t>साहित्याचा</a:t>
            </a:r>
            <a:r>
              <a:rPr lang="en-US" sz="3600" dirty="0" smtClean="0"/>
              <a:t> . </a:t>
            </a:r>
            <a:r>
              <a:rPr lang="en-US" sz="3600" dirty="0" err="1" smtClean="0"/>
              <a:t>या</a:t>
            </a:r>
            <a:r>
              <a:rPr lang="en-US" sz="3600" dirty="0" smtClean="0"/>
              <a:t> </a:t>
            </a:r>
            <a:r>
              <a:rPr lang="en-US" sz="3600" dirty="0" err="1" smtClean="0"/>
              <a:t>लेखनात</a:t>
            </a:r>
            <a:r>
              <a:rPr lang="en-US" sz="3600" dirty="0" smtClean="0"/>
              <a:t> </a:t>
            </a:r>
            <a:r>
              <a:rPr lang="en-US" sz="3600" dirty="0" err="1" smtClean="0"/>
              <a:t>शब्द</a:t>
            </a:r>
            <a:r>
              <a:rPr lang="en-US" sz="3600" dirty="0" smtClean="0"/>
              <a:t> व </a:t>
            </a:r>
            <a:r>
              <a:rPr lang="en-US" sz="3600" dirty="0" err="1" smtClean="0"/>
              <a:t>अर्थ</a:t>
            </a:r>
            <a:r>
              <a:rPr lang="en-US" sz="3600" dirty="0" smtClean="0"/>
              <a:t> </a:t>
            </a:r>
            <a:r>
              <a:rPr lang="en-US" sz="3600" dirty="0" err="1" smtClean="0"/>
              <a:t>हे</a:t>
            </a:r>
            <a:r>
              <a:rPr lang="en-US" sz="3600" dirty="0" smtClean="0"/>
              <a:t> </a:t>
            </a:r>
            <a:r>
              <a:rPr lang="en-US" sz="3600" dirty="0" err="1" smtClean="0"/>
              <a:t>दोन्ही</a:t>
            </a:r>
            <a:r>
              <a:rPr lang="en-US" sz="3600" dirty="0" smtClean="0"/>
              <a:t> </a:t>
            </a:r>
            <a:r>
              <a:rPr lang="en-US" sz="3600" dirty="0" err="1" smtClean="0"/>
              <a:t>गौण</a:t>
            </a:r>
            <a:r>
              <a:rPr lang="en-US" sz="3600" dirty="0" smtClean="0"/>
              <a:t> </a:t>
            </a:r>
            <a:r>
              <a:rPr lang="en-US" sz="3600" dirty="0" err="1" smtClean="0"/>
              <a:t>असून</a:t>
            </a:r>
            <a:r>
              <a:rPr lang="en-US" sz="3600" dirty="0" smtClean="0"/>
              <a:t> </a:t>
            </a:r>
            <a:r>
              <a:rPr lang="en-US" sz="3600" dirty="0" err="1" smtClean="0"/>
              <a:t>त्यांच्याद्वारे</a:t>
            </a:r>
            <a:r>
              <a:rPr lang="en-US" sz="3600" dirty="0" smtClean="0"/>
              <a:t> </a:t>
            </a:r>
            <a:r>
              <a:rPr lang="en-US" sz="3600" dirty="0" err="1" smtClean="0"/>
              <a:t>सूचित</a:t>
            </a:r>
            <a:r>
              <a:rPr lang="en-US" sz="3600" dirty="0" smtClean="0"/>
              <a:t> </a:t>
            </a:r>
            <a:r>
              <a:rPr lang="en-US" sz="3600" dirty="0" err="1" smtClean="0"/>
              <a:t>केलेली</a:t>
            </a:r>
            <a:r>
              <a:rPr lang="en-US" sz="3600" dirty="0" smtClean="0"/>
              <a:t> </a:t>
            </a:r>
            <a:r>
              <a:rPr lang="en-US" sz="3600" dirty="0" err="1" smtClean="0"/>
              <a:t>जाणारी</a:t>
            </a:r>
            <a:r>
              <a:rPr lang="en-US" sz="3600" dirty="0" smtClean="0"/>
              <a:t> </a:t>
            </a:r>
            <a:r>
              <a:rPr lang="en-US" sz="3600" dirty="0" err="1" smtClean="0"/>
              <a:t>तिसरी</a:t>
            </a:r>
            <a:r>
              <a:rPr lang="en-US" sz="3600" dirty="0" smtClean="0"/>
              <a:t> </a:t>
            </a:r>
            <a:r>
              <a:rPr lang="en-US" sz="3600" dirty="0" err="1" smtClean="0"/>
              <a:t>रस</a:t>
            </a:r>
            <a:r>
              <a:rPr lang="en-US" sz="3600" dirty="0" smtClean="0"/>
              <a:t> </a:t>
            </a:r>
            <a:r>
              <a:rPr lang="en-US" sz="3600" dirty="0" err="1" smtClean="0"/>
              <a:t>नावाची</a:t>
            </a:r>
            <a:r>
              <a:rPr lang="en-US" sz="3600" dirty="0" smtClean="0"/>
              <a:t> </a:t>
            </a:r>
            <a:r>
              <a:rPr lang="en-US" sz="3600" dirty="0" err="1" smtClean="0"/>
              <a:t>वस्तू</a:t>
            </a:r>
            <a:r>
              <a:rPr lang="en-US" sz="3600" dirty="0" smtClean="0"/>
              <a:t> </a:t>
            </a:r>
            <a:r>
              <a:rPr lang="en-US" sz="3600" dirty="0" err="1" smtClean="0"/>
              <a:t>महत्त्वाची</a:t>
            </a:r>
            <a:r>
              <a:rPr lang="en-US" sz="3600" dirty="0" smtClean="0"/>
              <a:t> </a:t>
            </a:r>
            <a:r>
              <a:rPr lang="en-US" sz="3600" dirty="0" err="1" smtClean="0"/>
              <a:t>असते</a:t>
            </a:r>
            <a:r>
              <a:rPr lang="en-US" sz="3600" dirty="0" smtClean="0"/>
              <a:t> . </a:t>
            </a:r>
            <a:r>
              <a:rPr lang="en-US" sz="3600" dirty="0" err="1" smtClean="0"/>
              <a:t>ही</a:t>
            </a:r>
            <a:r>
              <a:rPr lang="en-US" sz="3600" dirty="0" smtClean="0"/>
              <a:t> </a:t>
            </a:r>
            <a:r>
              <a:rPr lang="en-US" sz="3600" dirty="0" err="1" smtClean="0"/>
              <a:t>रसवस्तू</a:t>
            </a:r>
            <a:r>
              <a:rPr lang="en-US" sz="3600" dirty="0" smtClean="0"/>
              <a:t> </a:t>
            </a:r>
            <a:r>
              <a:rPr lang="en-US" sz="3600" dirty="0" err="1" smtClean="0"/>
              <a:t>कविव्यापारामुळेच</a:t>
            </a:r>
            <a:r>
              <a:rPr lang="en-US" sz="3600" dirty="0" smtClean="0"/>
              <a:t> </a:t>
            </a:r>
            <a:r>
              <a:rPr lang="en-US" sz="3600" dirty="0" err="1" smtClean="0"/>
              <a:t>शब्दार्थांच्या</a:t>
            </a:r>
            <a:r>
              <a:rPr lang="en-US" sz="3600" dirty="0" smtClean="0"/>
              <a:t> </a:t>
            </a:r>
            <a:r>
              <a:rPr lang="en-US" sz="3600" dirty="0" err="1" smtClean="0"/>
              <a:t>ठिकाणी</a:t>
            </a:r>
            <a:r>
              <a:rPr lang="en-US" sz="3600" dirty="0" smtClean="0"/>
              <a:t> </a:t>
            </a:r>
            <a:r>
              <a:rPr lang="en-US" sz="3600" dirty="0" err="1" smtClean="0"/>
              <a:t>निर्माण</a:t>
            </a:r>
            <a:r>
              <a:rPr lang="en-US" sz="3600" dirty="0" smtClean="0"/>
              <a:t> </a:t>
            </a:r>
            <a:r>
              <a:rPr lang="en-US" sz="3600" dirty="0" err="1" smtClean="0"/>
              <a:t>होत</a:t>
            </a:r>
            <a:r>
              <a:rPr lang="en-US" sz="3600" dirty="0" smtClean="0"/>
              <a:t> </a:t>
            </a:r>
            <a:r>
              <a:rPr lang="en-US" sz="3600" dirty="0" err="1" smtClean="0"/>
              <a:t>असते</a:t>
            </a:r>
            <a:r>
              <a:rPr lang="en-US" sz="3600" dirty="0" smtClean="0"/>
              <a:t> .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lnSpc>
                <a:spcPct val="170000"/>
              </a:lnSpc>
              <a:buNone/>
              <a:defRPr/>
            </a:pPr>
            <a:r>
              <a:rPr lang="en-US" sz="3400" b="1" dirty="0" err="1" smtClean="0"/>
              <a:t>संस्कृत</a:t>
            </a:r>
            <a:r>
              <a:rPr lang="en-US" sz="3400" b="1" dirty="0" smtClean="0"/>
              <a:t>  </a:t>
            </a:r>
            <a:r>
              <a:rPr lang="en-US" sz="3400" b="1" dirty="0" err="1" smtClean="0"/>
              <a:t>समीक्षकांचे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विचार</a:t>
            </a:r>
            <a:r>
              <a:rPr lang="en-US" sz="3400" b="1" dirty="0" smtClean="0"/>
              <a:t>  /  </a:t>
            </a:r>
            <a:r>
              <a:rPr lang="en-US" sz="3400" b="1" dirty="0" err="1" smtClean="0"/>
              <a:t>व्याख्या</a:t>
            </a:r>
            <a:r>
              <a:rPr lang="en-US" sz="3400" b="1" dirty="0" smtClean="0"/>
              <a:t> :</a:t>
            </a:r>
            <a:endParaRPr lang="en-US" sz="3400" dirty="0" smtClean="0"/>
          </a:p>
          <a:p>
            <a:pPr eaLnBrk="1" hangingPunct="1">
              <a:lnSpc>
                <a:spcPct val="170000"/>
              </a:lnSpc>
              <a:defRPr/>
            </a:pPr>
            <a:r>
              <a:rPr lang="en-US" sz="3400" dirty="0" err="1" smtClean="0"/>
              <a:t>साहित्य</a:t>
            </a:r>
            <a:r>
              <a:rPr lang="en-US" sz="3400" dirty="0" smtClean="0"/>
              <a:t> </a:t>
            </a:r>
            <a:r>
              <a:rPr lang="en-US" sz="3400" dirty="0" err="1" smtClean="0"/>
              <a:t>ज्या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शब्दांच्या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आधारे</a:t>
            </a:r>
            <a:r>
              <a:rPr lang="en-US" sz="3400" dirty="0" smtClean="0"/>
              <a:t> </a:t>
            </a:r>
            <a:r>
              <a:rPr lang="en-US" sz="3400" dirty="0" err="1" smtClean="0"/>
              <a:t>मूर्त</a:t>
            </a:r>
            <a:r>
              <a:rPr lang="en-US" sz="3400" dirty="0" smtClean="0"/>
              <a:t> </a:t>
            </a:r>
            <a:r>
              <a:rPr lang="en-US" sz="3400" dirty="0" err="1" smtClean="0"/>
              <a:t>होतो</a:t>
            </a:r>
            <a:r>
              <a:rPr lang="en-US" sz="3400" dirty="0" smtClean="0"/>
              <a:t> . </a:t>
            </a:r>
            <a:r>
              <a:rPr lang="en-US" sz="3400" dirty="0" err="1" smtClean="0"/>
              <a:t>त्या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शब्दांबद्दल</a:t>
            </a:r>
            <a:r>
              <a:rPr lang="en-US" sz="3400" dirty="0" smtClean="0"/>
              <a:t> </a:t>
            </a:r>
            <a:r>
              <a:rPr lang="en-US" sz="3400" dirty="0" err="1" smtClean="0"/>
              <a:t>अनेक</a:t>
            </a:r>
            <a:r>
              <a:rPr lang="en-US" sz="3400" dirty="0" smtClean="0"/>
              <a:t> </a:t>
            </a:r>
            <a:r>
              <a:rPr lang="en-US" sz="3400" dirty="0" err="1" smtClean="0"/>
              <a:t>जुन्या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संस्कृत</a:t>
            </a:r>
            <a:r>
              <a:rPr lang="en-US" sz="3400" dirty="0" smtClean="0"/>
              <a:t> </a:t>
            </a:r>
            <a:r>
              <a:rPr lang="en-US" sz="3400" dirty="0" err="1" smtClean="0"/>
              <a:t>समीक्षकांनी</a:t>
            </a:r>
            <a:r>
              <a:rPr lang="en-US" sz="3400" dirty="0" smtClean="0"/>
              <a:t> </a:t>
            </a:r>
            <a:r>
              <a:rPr lang="en-US" sz="3400" dirty="0" err="1" smtClean="0"/>
              <a:t>विचार</a:t>
            </a:r>
            <a:r>
              <a:rPr lang="en-US" sz="3400" dirty="0" smtClean="0"/>
              <a:t> </a:t>
            </a:r>
            <a:r>
              <a:rPr lang="en-US" sz="3400" dirty="0" err="1" smtClean="0"/>
              <a:t>नोंदविलेले</a:t>
            </a:r>
            <a:r>
              <a:rPr lang="en-US" sz="3400" dirty="0" smtClean="0"/>
              <a:t> </a:t>
            </a:r>
            <a:r>
              <a:rPr lang="en-US" sz="3400" dirty="0" err="1" smtClean="0"/>
              <a:t>आहेत</a:t>
            </a:r>
            <a:r>
              <a:rPr lang="en-US" sz="3400" dirty="0" smtClean="0"/>
              <a:t> . </a:t>
            </a:r>
            <a:r>
              <a:rPr lang="en-US" sz="3400" dirty="0" err="1" smtClean="0"/>
              <a:t>त्यांचा</a:t>
            </a:r>
            <a:r>
              <a:rPr lang="en-US" sz="3400" dirty="0" smtClean="0"/>
              <a:t> </a:t>
            </a:r>
            <a:r>
              <a:rPr lang="en-US" sz="3400" dirty="0" err="1" smtClean="0"/>
              <a:t>वरवरचा</a:t>
            </a:r>
            <a:r>
              <a:rPr lang="en-US" sz="3400" dirty="0" smtClean="0"/>
              <a:t> </a:t>
            </a:r>
            <a:r>
              <a:rPr lang="en-US" sz="3400" dirty="0" err="1" smtClean="0"/>
              <a:t>परिचयसुद्धा</a:t>
            </a:r>
            <a:r>
              <a:rPr lang="en-US" sz="3400" dirty="0" smtClean="0"/>
              <a:t> </a:t>
            </a:r>
            <a:r>
              <a:rPr lang="en-US" sz="3400" dirty="0" err="1" smtClean="0"/>
              <a:t>अभ्यासाला</a:t>
            </a:r>
            <a:r>
              <a:rPr lang="en-US" sz="3400" dirty="0" smtClean="0"/>
              <a:t> </a:t>
            </a:r>
            <a:r>
              <a:rPr lang="en-US" sz="3400" dirty="0" err="1" smtClean="0"/>
              <a:t>मोठीच</a:t>
            </a:r>
            <a:r>
              <a:rPr lang="en-US" sz="3400" dirty="0" smtClean="0"/>
              <a:t> </a:t>
            </a:r>
            <a:r>
              <a:rPr lang="en-US" sz="3400" dirty="0" err="1" smtClean="0"/>
              <a:t>मदत</a:t>
            </a:r>
            <a:r>
              <a:rPr lang="en-US" sz="3400" dirty="0" smtClean="0"/>
              <a:t> </a:t>
            </a:r>
            <a:r>
              <a:rPr lang="en-US" sz="3400" dirty="0" err="1" smtClean="0"/>
              <a:t>करतो</a:t>
            </a:r>
            <a:r>
              <a:rPr lang="en-US" sz="3400" dirty="0" smtClean="0"/>
              <a:t> . </a:t>
            </a:r>
            <a:r>
              <a:rPr lang="en-US" sz="3400" dirty="0" err="1" smtClean="0"/>
              <a:t>त्यातील</a:t>
            </a:r>
            <a:r>
              <a:rPr lang="en-US" sz="3400" dirty="0" smtClean="0"/>
              <a:t> </a:t>
            </a:r>
            <a:r>
              <a:rPr lang="en-US" sz="3400" dirty="0" err="1" smtClean="0"/>
              <a:t>काही</a:t>
            </a:r>
            <a:r>
              <a:rPr lang="en-US" sz="3400" dirty="0" smtClean="0"/>
              <a:t> </a:t>
            </a:r>
            <a:r>
              <a:rPr lang="en-US" sz="3400" dirty="0" err="1" smtClean="0"/>
              <a:t>विचार</a:t>
            </a:r>
            <a:r>
              <a:rPr lang="en-US" sz="3400" dirty="0" smtClean="0"/>
              <a:t> </a:t>
            </a:r>
            <a:r>
              <a:rPr lang="en-US" sz="3400" dirty="0" err="1" smtClean="0"/>
              <a:t>किंवा</a:t>
            </a:r>
            <a:r>
              <a:rPr lang="en-US" sz="3400" dirty="0" smtClean="0"/>
              <a:t> </a:t>
            </a:r>
            <a:r>
              <a:rPr lang="en-US" sz="3400" dirty="0" err="1" smtClean="0"/>
              <a:t>नोंदी</a:t>
            </a:r>
            <a:r>
              <a:rPr lang="en-US" sz="3400" dirty="0" smtClean="0"/>
              <a:t> </a:t>
            </a:r>
            <a:r>
              <a:rPr lang="en-US" sz="3400" dirty="0" err="1" smtClean="0"/>
              <a:t>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ललित</a:t>
            </a:r>
            <a:r>
              <a:rPr lang="en-US" sz="3400" dirty="0" smtClean="0"/>
              <a:t> </a:t>
            </a:r>
            <a:r>
              <a:rPr lang="en-US" sz="3400" dirty="0" err="1" smtClean="0"/>
              <a:t>साहित्याच्या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व्याख्याच</a:t>
            </a:r>
            <a:r>
              <a:rPr lang="en-US" sz="3400" dirty="0" smtClean="0"/>
              <a:t> </a:t>
            </a:r>
            <a:r>
              <a:rPr lang="en-US" sz="3400" dirty="0" err="1" smtClean="0"/>
              <a:t>आहेत</a:t>
            </a:r>
            <a:r>
              <a:rPr lang="en-US" sz="3400" dirty="0" smtClean="0"/>
              <a:t> . </a:t>
            </a:r>
            <a:r>
              <a:rPr lang="en-US" sz="3400" dirty="0" err="1" smtClean="0"/>
              <a:t>त्या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पुढीलप्रमाणे</a:t>
            </a:r>
            <a:r>
              <a:rPr lang="en-US" sz="3400" dirty="0" smtClean="0"/>
              <a:t> </a:t>
            </a:r>
            <a:r>
              <a:rPr lang="en-US" sz="3400" dirty="0" err="1" smtClean="0"/>
              <a:t>सांगता</a:t>
            </a:r>
            <a:r>
              <a:rPr lang="en-US" sz="3400" dirty="0" smtClean="0"/>
              <a:t> </a:t>
            </a:r>
            <a:r>
              <a:rPr lang="en-US" sz="3400" dirty="0" err="1" smtClean="0"/>
              <a:t>येतात</a:t>
            </a:r>
            <a:r>
              <a:rPr lang="en-US" sz="3400" dirty="0" smtClean="0"/>
              <a:t> :</a:t>
            </a:r>
            <a:br>
              <a:rPr lang="en-US" sz="3400" dirty="0" smtClean="0"/>
            </a:br>
            <a:r>
              <a:rPr lang="en-US" sz="3400" dirty="0" smtClean="0"/>
              <a:t>१ ) </a:t>
            </a:r>
            <a:r>
              <a:rPr lang="en-US" sz="3400" dirty="0" err="1" smtClean="0"/>
              <a:t>भामह</a:t>
            </a:r>
            <a:r>
              <a:rPr lang="en-US" sz="3400" dirty="0" smtClean="0"/>
              <a:t> : " </a:t>
            </a:r>
            <a:r>
              <a:rPr lang="en-US" sz="3400" dirty="0" err="1" smtClean="0"/>
              <a:t>शब्द</a:t>
            </a:r>
            <a:r>
              <a:rPr lang="en-US" sz="3400" dirty="0" smtClean="0"/>
              <a:t> </a:t>
            </a:r>
            <a:r>
              <a:rPr lang="en-US" sz="3400" dirty="0" err="1" smtClean="0"/>
              <a:t>आणि</a:t>
            </a:r>
            <a:r>
              <a:rPr lang="en-US" sz="3400" dirty="0" smtClean="0"/>
              <a:t> </a:t>
            </a:r>
            <a:r>
              <a:rPr lang="en-US" sz="3400" dirty="0" err="1" smtClean="0"/>
              <a:t>अर्थ</a:t>
            </a:r>
            <a:r>
              <a:rPr lang="en-US" sz="3400" dirty="0" smtClean="0"/>
              <a:t> </a:t>
            </a:r>
            <a:r>
              <a:rPr lang="en-US" sz="3400" dirty="0" err="1" smtClean="0"/>
              <a:t>यांचे</a:t>
            </a:r>
            <a:r>
              <a:rPr lang="en-US" sz="3400" dirty="0" smtClean="0"/>
              <a:t> </a:t>
            </a:r>
            <a:r>
              <a:rPr lang="en-US" sz="3400" dirty="0" err="1" smtClean="0"/>
              <a:t>सहितत्त्व</a:t>
            </a:r>
            <a:r>
              <a:rPr lang="en-US" sz="3400" dirty="0" smtClean="0"/>
              <a:t> </a:t>
            </a:r>
            <a:r>
              <a:rPr lang="en-US" sz="3400" dirty="0" err="1" smtClean="0"/>
              <a:t>म्हणजे</a:t>
            </a:r>
            <a:r>
              <a:rPr lang="en-US" sz="3400" dirty="0" smtClean="0"/>
              <a:t> </a:t>
            </a:r>
            <a:r>
              <a:rPr lang="en-US" sz="3400" dirty="0" err="1" smtClean="0"/>
              <a:t>काव्य</a:t>
            </a:r>
            <a:r>
              <a:rPr lang="en-US" sz="3400" dirty="0" smtClean="0"/>
              <a:t> " </a:t>
            </a:r>
            <a:r>
              <a:rPr lang="en-US" sz="3400" dirty="0" err="1" smtClean="0"/>
              <a:t>होय</a:t>
            </a:r>
            <a:r>
              <a:rPr lang="en-US" sz="3400" dirty="0" smtClean="0"/>
              <a:t> .</a:t>
            </a:r>
            <a:br>
              <a:rPr lang="en-US" sz="3400" dirty="0" smtClean="0"/>
            </a:br>
            <a:r>
              <a:rPr lang="en-US" sz="3400" dirty="0" smtClean="0"/>
              <a:t>२ ) </a:t>
            </a:r>
            <a:r>
              <a:rPr lang="en-US" sz="3400" dirty="0" err="1" smtClean="0"/>
              <a:t>दंडी</a:t>
            </a:r>
            <a:r>
              <a:rPr lang="en-US" sz="3400" dirty="0" smtClean="0"/>
              <a:t> : “ </a:t>
            </a:r>
            <a:r>
              <a:rPr lang="en-US" sz="3400" dirty="0" err="1" smtClean="0"/>
              <a:t>इष्ट</a:t>
            </a:r>
            <a:r>
              <a:rPr lang="en-US" sz="3400" dirty="0" smtClean="0"/>
              <a:t> </a:t>
            </a:r>
            <a:r>
              <a:rPr lang="en-US" sz="3400" dirty="0" err="1" smtClean="0"/>
              <a:t>अर्थाने</a:t>
            </a:r>
            <a:r>
              <a:rPr lang="en-US" sz="3400" dirty="0" smtClean="0"/>
              <a:t> </a:t>
            </a:r>
            <a:r>
              <a:rPr lang="en-US" sz="3400" dirty="0" err="1" smtClean="0"/>
              <a:t>युक्त</a:t>
            </a:r>
            <a:r>
              <a:rPr lang="en-US" sz="3400" dirty="0" smtClean="0"/>
              <a:t> </a:t>
            </a:r>
            <a:r>
              <a:rPr lang="en-US" sz="3400" dirty="0" err="1" smtClean="0"/>
              <a:t>असलेली</a:t>
            </a:r>
            <a:r>
              <a:rPr lang="en-US" sz="3400" dirty="0" smtClean="0"/>
              <a:t> </a:t>
            </a:r>
            <a:r>
              <a:rPr lang="en-US" sz="3400" dirty="0" err="1" smtClean="0"/>
              <a:t>पदावली</a:t>
            </a:r>
            <a:r>
              <a:rPr lang="en-US" sz="3400" dirty="0" smtClean="0"/>
              <a:t> </a:t>
            </a:r>
            <a:r>
              <a:rPr lang="en-US" sz="3400" dirty="0" err="1" smtClean="0"/>
              <a:t>म्हणजे</a:t>
            </a:r>
            <a:r>
              <a:rPr lang="en-US" sz="3400" dirty="0" smtClean="0"/>
              <a:t> </a:t>
            </a:r>
            <a:r>
              <a:rPr lang="en-US" sz="3400" dirty="0" err="1" smtClean="0"/>
              <a:t>काव्यशरीर</a:t>
            </a:r>
            <a:r>
              <a:rPr lang="en-US" sz="3400" dirty="0" smtClean="0"/>
              <a:t> " ,</a:t>
            </a:r>
            <a:br>
              <a:rPr lang="en-US" sz="3400" dirty="0" smtClean="0"/>
            </a:br>
            <a:r>
              <a:rPr lang="en-US" sz="3400" dirty="0" smtClean="0"/>
              <a:t>३ ) </a:t>
            </a:r>
            <a:r>
              <a:rPr lang="en-US" sz="3400" dirty="0" err="1" smtClean="0"/>
              <a:t>वामन</a:t>
            </a:r>
            <a:r>
              <a:rPr lang="en-US" sz="3400" dirty="0" smtClean="0"/>
              <a:t> : " </a:t>
            </a:r>
            <a:r>
              <a:rPr lang="en-US" sz="3400" dirty="0" err="1" smtClean="0"/>
              <a:t>रीती</a:t>
            </a:r>
            <a:r>
              <a:rPr lang="en-US" sz="3400" dirty="0" smtClean="0"/>
              <a:t> </a:t>
            </a:r>
            <a:r>
              <a:rPr lang="en-US" sz="3400" dirty="0" err="1" smtClean="0"/>
              <a:t>म्हणजे</a:t>
            </a:r>
            <a:r>
              <a:rPr lang="en-US" sz="3400" dirty="0" smtClean="0"/>
              <a:t> </a:t>
            </a:r>
            <a:r>
              <a:rPr lang="en-US" sz="3400" dirty="0" err="1" smtClean="0"/>
              <a:t>विशिष्ट</a:t>
            </a:r>
            <a:r>
              <a:rPr lang="en-US" sz="3400" dirty="0" smtClean="0"/>
              <a:t> </a:t>
            </a:r>
            <a:r>
              <a:rPr lang="en-US" sz="3400" dirty="0" err="1" smtClean="0"/>
              <a:t>गुणांनी</a:t>
            </a:r>
            <a:r>
              <a:rPr lang="en-US" sz="3400" dirty="0" smtClean="0"/>
              <a:t> </a:t>
            </a:r>
            <a:r>
              <a:rPr lang="en-US" sz="3400" dirty="0" err="1" smtClean="0"/>
              <a:t>युक्त</a:t>
            </a:r>
            <a:r>
              <a:rPr lang="en-US" sz="3400" dirty="0" smtClean="0"/>
              <a:t> </a:t>
            </a:r>
            <a:r>
              <a:rPr lang="en-US" sz="3400" dirty="0" err="1" smtClean="0"/>
              <a:t>अशी</a:t>
            </a:r>
            <a:r>
              <a:rPr lang="en-US" sz="3400" dirty="0" smtClean="0"/>
              <a:t> </a:t>
            </a:r>
            <a:r>
              <a:rPr lang="en-US" sz="3400" dirty="0" err="1" smtClean="0"/>
              <a:t>पदावली</a:t>
            </a:r>
            <a:r>
              <a:rPr lang="en-US" sz="3400" dirty="0" smtClean="0"/>
              <a:t> . '</a:t>
            </a:r>
            <a:br>
              <a:rPr lang="en-US" sz="3400" dirty="0" smtClean="0"/>
            </a:br>
            <a:r>
              <a:rPr lang="en-US" sz="3400" dirty="0" smtClean="0"/>
              <a:t>४ ) </a:t>
            </a:r>
            <a:r>
              <a:rPr lang="en-US" sz="3400" dirty="0" err="1" smtClean="0"/>
              <a:t>कुंतक</a:t>
            </a:r>
            <a:r>
              <a:rPr lang="en-US" sz="3400" dirty="0" smtClean="0"/>
              <a:t> : “ </a:t>
            </a:r>
            <a:r>
              <a:rPr lang="en-US" sz="3400" dirty="0" err="1" smtClean="0"/>
              <a:t>सहृदय</a:t>
            </a:r>
            <a:r>
              <a:rPr lang="en-US" sz="3400" dirty="0" smtClean="0"/>
              <a:t> </a:t>
            </a:r>
            <a:r>
              <a:rPr lang="en-US" sz="3400" dirty="0" err="1" smtClean="0"/>
              <a:t>रसिकांना</a:t>
            </a:r>
            <a:r>
              <a:rPr lang="en-US" sz="3400" dirty="0" smtClean="0"/>
              <a:t> </a:t>
            </a:r>
            <a:r>
              <a:rPr lang="en-US" sz="3400" dirty="0" err="1" smtClean="0"/>
              <a:t>आल्हाददायक</a:t>
            </a:r>
            <a:r>
              <a:rPr lang="en-US" sz="3400" dirty="0" smtClean="0"/>
              <a:t> </a:t>
            </a:r>
            <a:r>
              <a:rPr lang="en-US" sz="3400" dirty="0" err="1" smtClean="0"/>
              <a:t>अशा</a:t>
            </a:r>
            <a:r>
              <a:rPr lang="en-US" sz="3400" dirty="0" smtClean="0"/>
              <a:t> </a:t>
            </a:r>
            <a:r>
              <a:rPr lang="en-US" sz="3400" dirty="0" err="1" smtClean="0"/>
              <a:t>कवींच्या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विदग्ध</a:t>
            </a:r>
            <a:r>
              <a:rPr lang="en-US" sz="3400" dirty="0" smtClean="0"/>
              <a:t> </a:t>
            </a:r>
            <a:r>
              <a:rPr lang="en-US" sz="3400" dirty="0" err="1" smtClean="0"/>
              <a:t>अथवा</a:t>
            </a:r>
            <a:r>
              <a:rPr lang="en-US" sz="3400" dirty="0" smtClean="0"/>
              <a:t> </a:t>
            </a:r>
            <a:r>
              <a:rPr lang="en-US" sz="3400" dirty="0" err="1" smtClean="0"/>
              <a:t>वक्रोक्तिपूर्ण</a:t>
            </a:r>
            <a:r>
              <a:rPr lang="en-US" sz="3400" dirty="0" smtClean="0"/>
              <a:t> </a:t>
            </a:r>
            <a:r>
              <a:rPr lang="en-US" sz="3400" dirty="0" err="1" smtClean="0"/>
              <a:t>पदबंधामध्ये</a:t>
            </a:r>
            <a:r>
              <a:rPr lang="en-US" sz="3400" dirty="0" smtClean="0"/>
              <a:t> </a:t>
            </a:r>
            <a:r>
              <a:rPr lang="en-US" sz="3400" dirty="0" err="1" smtClean="0"/>
              <a:t>योजिलेले</a:t>
            </a:r>
            <a:r>
              <a:rPr lang="en-US" sz="3400" dirty="0" smtClean="0"/>
              <a:t> </a:t>
            </a:r>
            <a:r>
              <a:rPr lang="en-US" sz="3400" dirty="0" err="1" smtClean="0"/>
              <a:t>शब्दार्थ</a:t>
            </a:r>
            <a:r>
              <a:rPr lang="en-US" sz="3400" dirty="0" smtClean="0"/>
              <a:t> </a:t>
            </a:r>
            <a:r>
              <a:rPr lang="en-US" sz="3400" dirty="0" err="1" smtClean="0"/>
              <a:t>म्हणजे</a:t>
            </a:r>
            <a:r>
              <a:rPr lang="en-US" sz="3400" dirty="0" smtClean="0"/>
              <a:t> </a:t>
            </a:r>
            <a:r>
              <a:rPr lang="en-US" sz="3400" dirty="0" err="1" smtClean="0"/>
              <a:t>काव्य</a:t>
            </a:r>
            <a:r>
              <a:rPr lang="en-US" sz="3400" dirty="0" smtClean="0"/>
              <a:t> .</a:t>
            </a:r>
            <a:br>
              <a:rPr lang="en-US" sz="3400" dirty="0" smtClean="0"/>
            </a:br>
            <a:r>
              <a:rPr lang="en-US" sz="3400" dirty="0" smtClean="0"/>
              <a:t>५ ) </a:t>
            </a:r>
            <a:r>
              <a:rPr lang="en-US" sz="3400" dirty="0" err="1" smtClean="0"/>
              <a:t>रुद्रट</a:t>
            </a:r>
            <a:r>
              <a:rPr lang="en-US" sz="3400" dirty="0" smtClean="0"/>
              <a:t> : " </a:t>
            </a:r>
            <a:r>
              <a:rPr lang="en-US" sz="3400" dirty="0" err="1" smtClean="0"/>
              <a:t>खरोखर</a:t>
            </a:r>
            <a:r>
              <a:rPr lang="en-US" sz="3400" dirty="0" smtClean="0"/>
              <a:t> , </a:t>
            </a:r>
            <a:r>
              <a:rPr lang="en-US" sz="3400" dirty="0" err="1" smtClean="0"/>
              <a:t>शब्द</a:t>
            </a:r>
            <a:r>
              <a:rPr lang="en-US" sz="3400" dirty="0" smtClean="0"/>
              <a:t> </a:t>
            </a:r>
            <a:r>
              <a:rPr lang="en-US" sz="3400" dirty="0" err="1" smtClean="0"/>
              <a:t>आणि</a:t>
            </a:r>
            <a:r>
              <a:rPr lang="en-US" sz="3400" dirty="0" smtClean="0"/>
              <a:t> </a:t>
            </a:r>
            <a:r>
              <a:rPr lang="en-US" sz="3400" dirty="0" err="1" smtClean="0"/>
              <a:t>अर्थ</a:t>
            </a:r>
            <a:r>
              <a:rPr lang="en-US" sz="3400" dirty="0" smtClean="0"/>
              <a:t> </a:t>
            </a:r>
            <a:r>
              <a:rPr lang="en-US" sz="3400" dirty="0" err="1" smtClean="0"/>
              <a:t>म्हणजेच</a:t>
            </a:r>
            <a:r>
              <a:rPr lang="en-US" sz="3400" dirty="0" smtClean="0"/>
              <a:t> </a:t>
            </a:r>
            <a:r>
              <a:rPr lang="en-US" sz="3400" dirty="0" err="1" smtClean="0"/>
              <a:t>काव्य</a:t>
            </a:r>
            <a:r>
              <a:rPr lang="en-US" sz="3400" dirty="0" smtClean="0"/>
              <a:t> . </a:t>
            </a:r>
            <a:endParaRPr lang="mr-IN" sz="3400" dirty="0" smtClean="0"/>
          </a:p>
          <a:p>
            <a:pPr eaLnBrk="1" hangingPunct="1">
              <a:lnSpc>
                <a:spcPct val="170000"/>
              </a:lnSpc>
              <a:defRPr/>
            </a:pPr>
            <a:r>
              <a:rPr lang="en-US" sz="3400" dirty="0" smtClean="0"/>
              <a:t>६ ) </a:t>
            </a:r>
            <a:r>
              <a:rPr lang="en-US" sz="3400" dirty="0" err="1" smtClean="0"/>
              <a:t>मम्मट</a:t>
            </a:r>
            <a:r>
              <a:rPr lang="en-US" sz="3400" dirty="0" smtClean="0"/>
              <a:t> : “ </a:t>
            </a:r>
            <a:r>
              <a:rPr lang="en-US" sz="3400" dirty="0" err="1" smtClean="0"/>
              <a:t>दोषरहित</a:t>
            </a:r>
            <a:r>
              <a:rPr lang="en-US" sz="3400" dirty="0" smtClean="0"/>
              <a:t> , </a:t>
            </a:r>
            <a:r>
              <a:rPr lang="en-US" sz="3400" dirty="0" err="1" smtClean="0"/>
              <a:t>गुणयुक्त</a:t>
            </a:r>
            <a:r>
              <a:rPr lang="en-US" sz="3400" dirty="0" smtClean="0"/>
              <a:t> , </a:t>
            </a:r>
            <a:r>
              <a:rPr lang="en-US" sz="3400" dirty="0" err="1" smtClean="0"/>
              <a:t>क्वचित</a:t>
            </a:r>
            <a:r>
              <a:rPr lang="en-US" sz="3400" dirty="0" smtClean="0"/>
              <a:t> </a:t>
            </a:r>
            <a:r>
              <a:rPr lang="en-US" sz="3400" dirty="0" err="1" smtClean="0"/>
              <a:t>स्फुट</a:t>
            </a:r>
            <a:r>
              <a:rPr lang="en-US" sz="3400" dirty="0" smtClean="0"/>
              <a:t> </a:t>
            </a:r>
            <a:r>
              <a:rPr lang="en-US" sz="3400" dirty="0" err="1" smtClean="0"/>
              <a:t>अलंकाररहित</a:t>
            </a:r>
            <a:r>
              <a:rPr lang="en-US" sz="3400" dirty="0" smtClean="0"/>
              <a:t> </a:t>
            </a:r>
            <a:r>
              <a:rPr lang="en-US" sz="3400" dirty="0" err="1" smtClean="0"/>
              <a:t>शब्दार्थ</a:t>
            </a:r>
            <a:r>
              <a:rPr lang="en-US" sz="3400" dirty="0" smtClean="0"/>
              <a:t> </a:t>
            </a:r>
            <a:r>
              <a:rPr lang="en-US" sz="3400" dirty="0" err="1" smtClean="0"/>
              <a:t>म्हणजे</a:t>
            </a:r>
            <a:r>
              <a:rPr lang="en-US" sz="3400" dirty="0" smtClean="0"/>
              <a:t> </a:t>
            </a:r>
            <a:r>
              <a:rPr lang="en-US" sz="3400" dirty="0" err="1" smtClean="0"/>
              <a:t>काव्य</a:t>
            </a:r>
            <a:r>
              <a:rPr lang="en-US" sz="3400" dirty="0" smtClean="0"/>
              <a:t> " . ( </a:t>
            </a:r>
            <a:r>
              <a:rPr lang="en-US" sz="3400" dirty="0" err="1" smtClean="0"/>
              <a:t>स्फुट</a:t>
            </a:r>
            <a:r>
              <a:rPr lang="en-US" sz="3400" dirty="0" smtClean="0"/>
              <a:t> </a:t>
            </a:r>
            <a:r>
              <a:rPr lang="en-US" sz="3400" dirty="0" err="1" smtClean="0"/>
              <a:t>म्हणजे</a:t>
            </a:r>
            <a:r>
              <a:rPr lang="en-US" sz="3400" dirty="0" smtClean="0"/>
              <a:t> </a:t>
            </a:r>
            <a:r>
              <a:rPr lang="en-US" sz="3400" dirty="0" err="1" smtClean="0"/>
              <a:t>प्रकट</a:t>
            </a:r>
            <a:r>
              <a:rPr lang="en-US" sz="3400" dirty="0" smtClean="0"/>
              <a:t> , </a:t>
            </a:r>
            <a:r>
              <a:rPr lang="en-US" sz="3400" dirty="0" err="1" smtClean="0"/>
              <a:t>उघड</a:t>
            </a:r>
            <a:r>
              <a:rPr lang="en-US" sz="3400" dirty="0" smtClean="0"/>
              <a:t> )</a:t>
            </a:r>
            <a:br>
              <a:rPr lang="en-US" sz="3400" dirty="0" smtClean="0"/>
            </a:br>
            <a:r>
              <a:rPr lang="en-US" sz="3400" dirty="0" smtClean="0"/>
              <a:t>७ ) </a:t>
            </a:r>
            <a:r>
              <a:rPr lang="en-US" sz="3400" dirty="0" err="1" smtClean="0"/>
              <a:t>जगन्नाथ</a:t>
            </a:r>
            <a:r>
              <a:rPr lang="en-US" sz="3400" dirty="0" smtClean="0"/>
              <a:t> : " </a:t>
            </a:r>
            <a:r>
              <a:rPr lang="en-US" sz="3400" dirty="0" err="1" smtClean="0"/>
              <a:t>रमणीय</a:t>
            </a:r>
            <a:r>
              <a:rPr lang="en-US" sz="3400" dirty="0" smtClean="0"/>
              <a:t> </a:t>
            </a:r>
            <a:r>
              <a:rPr lang="en-US" sz="3400" dirty="0" err="1" smtClean="0"/>
              <a:t>अर्थाचे</a:t>
            </a:r>
            <a:r>
              <a:rPr lang="en-US" sz="3400" dirty="0" smtClean="0"/>
              <a:t> </a:t>
            </a:r>
            <a:r>
              <a:rPr lang="en-US" sz="3400" dirty="0" err="1" smtClean="0"/>
              <a:t>प्रतिपादन</a:t>
            </a:r>
            <a:r>
              <a:rPr lang="en-US" sz="3400" dirty="0" smtClean="0"/>
              <a:t> </a:t>
            </a:r>
            <a:r>
              <a:rPr lang="en-US" sz="3400" dirty="0" err="1" smtClean="0"/>
              <a:t>करणारे</a:t>
            </a:r>
            <a:r>
              <a:rPr lang="en-US" sz="3400" dirty="0" smtClean="0"/>
              <a:t> </a:t>
            </a:r>
            <a:r>
              <a:rPr lang="en-US" sz="3400" dirty="0" err="1" smtClean="0"/>
              <a:t>शब्दार्थ</a:t>
            </a:r>
            <a:r>
              <a:rPr lang="en-US" sz="3400" dirty="0" smtClean="0"/>
              <a:t> </a:t>
            </a:r>
            <a:r>
              <a:rPr lang="en-US" sz="3400" dirty="0" err="1" smtClean="0"/>
              <a:t>म्हणजे</a:t>
            </a:r>
            <a:r>
              <a:rPr lang="en-US" sz="3400" dirty="0" smtClean="0"/>
              <a:t> </a:t>
            </a:r>
            <a:r>
              <a:rPr lang="en-US" sz="3400" dirty="0" err="1" smtClean="0"/>
              <a:t>काव्य</a:t>
            </a:r>
            <a:r>
              <a:rPr lang="en-US" sz="3400" dirty="0" smtClean="0"/>
              <a:t> </a:t>
            </a:r>
            <a:r>
              <a:rPr lang="en-US" dirty="0" smtClean="0"/>
              <a:t>. "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1"/>
            <a:ext cx="8305799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52400"/>
            <a:ext cx="7772399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838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8153399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001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8534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952625"/>
            <a:ext cx="8610600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854</Words>
  <Application>Microsoft Office PowerPoint</Application>
  <PresentationFormat>On-screen Show (4:3)</PresentationFormat>
  <Paragraphs>27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 प्रा. बोंबे एस. डी. मराठी विभाग  गांधी कॉलेज, कडा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साहित्य या शब्दाचा अर्थ  </vt:lpstr>
      <vt:lpstr>Slide 14</vt:lpstr>
      <vt:lpstr>   साहित्याविषयी संस्कृत व पाश्चात्त्यांचे विचार   </vt:lpstr>
      <vt:lpstr>साहित्याचे शब्दरूप </vt:lpstr>
      <vt:lpstr>Slide 17</vt:lpstr>
      <vt:lpstr>ब ) शब्दांची रूपे :</vt:lpstr>
      <vt:lpstr>क ) शब्दाचा वापर :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साहित्याचे स्वरूप</dc:title>
  <dc:creator>Dell</dc:creator>
  <cp:lastModifiedBy>Dell</cp:lastModifiedBy>
  <cp:revision>3</cp:revision>
  <dcterms:created xsi:type="dcterms:W3CDTF">2006-08-16T00:00:00Z</dcterms:created>
  <dcterms:modified xsi:type="dcterms:W3CDTF">2020-10-11T15:22:25Z</dcterms:modified>
</cp:coreProperties>
</file>